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77" r:id="rId1"/>
  </p:sldMasterIdLst>
  <p:notesMasterIdLst>
    <p:notesMasterId r:id="rId51"/>
  </p:notesMasterIdLst>
  <p:handoutMasterIdLst>
    <p:handoutMasterId r:id="rId52"/>
  </p:handoutMasterIdLst>
  <p:sldIdLst>
    <p:sldId id="261" r:id="rId2"/>
    <p:sldId id="362" r:id="rId3"/>
    <p:sldId id="260" r:id="rId4"/>
    <p:sldId id="280" r:id="rId5"/>
    <p:sldId id="262" r:id="rId6"/>
    <p:sldId id="263" r:id="rId7"/>
    <p:sldId id="264" r:id="rId8"/>
    <p:sldId id="284" r:id="rId9"/>
    <p:sldId id="365" r:id="rId10"/>
    <p:sldId id="285" r:id="rId11"/>
    <p:sldId id="288" r:id="rId12"/>
    <p:sldId id="289" r:id="rId13"/>
    <p:sldId id="389" r:id="rId14"/>
    <p:sldId id="290" r:id="rId15"/>
    <p:sldId id="361" r:id="rId16"/>
    <p:sldId id="292" r:id="rId17"/>
    <p:sldId id="388" r:id="rId18"/>
    <p:sldId id="293" r:id="rId19"/>
    <p:sldId id="366" r:id="rId20"/>
    <p:sldId id="367" r:id="rId21"/>
    <p:sldId id="298" r:id="rId22"/>
    <p:sldId id="368" r:id="rId23"/>
    <p:sldId id="270" r:id="rId24"/>
    <p:sldId id="369" r:id="rId25"/>
    <p:sldId id="299" r:id="rId26"/>
    <p:sldId id="370" r:id="rId27"/>
    <p:sldId id="371" r:id="rId28"/>
    <p:sldId id="372" r:id="rId29"/>
    <p:sldId id="373" r:id="rId30"/>
    <p:sldId id="374" r:id="rId31"/>
    <p:sldId id="375" r:id="rId32"/>
    <p:sldId id="376" r:id="rId33"/>
    <p:sldId id="276" r:id="rId34"/>
    <p:sldId id="377" r:id="rId35"/>
    <p:sldId id="378" r:id="rId36"/>
    <p:sldId id="379" r:id="rId37"/>
    <p:sldId id="380" r:id="rId38"/>
    <p:sldId id="381" r:id="rId39"/>
    <p:sldId id="382" r:id="rId40"/>
    <p:sldId id="383" r:id="rId41"/>
    <p:sldId id="384" r:id="rId42"/>
    <p:sldId id="385" r:id="rId43"/>
    <p:sldId id="386" r:id="rId44"/>
    <p:sldId id="387" r:id="rId45"/>
    <p:sldId id="291" r:id="rId46"/>
    <p:sldId id="294" r:id="rId47"/>
    <p:sldId id="295" r:id="rId48"/>
    <p:sldId id="296" r:id="rId49"/>
    <p:sldId id="297" r:id="rId50"/>
  </p:sldIdLst>
  <p:sldSz cx="9144000" cy="6858000" type="screen4x3"/>
  <p:notesSz cx="6858000" cy="9144000"/>
  <p:embeddedFontLst>
    <p:embeddedFont>
      <p:font typeface="等线" panose="02010600030101010101" pitchFamily="2" charset="-122"/>
      <p:regular r:id="rId53"/>
      <p:bold r:id="rId54"/>
    </p:embeddedFont>
    <p:embeddedFont>
      <p:font typeface="等线 Light" panose="02010600030101010101" pitchFamily="2" charset="-122"/>
      <p:regular r:id="rId55"/>
    </p:embeddedFont>
    <p:embeddedFont>
      <p:font typeface="微软雅黑" panose="020B0503020204020204" pitchFamily="34" charset="-122"/>
      <p:regular r:id="rId56"/>
      <p:bold r:id="rId57"/>
    </p:embeddedFont>
    <p:embeddedFont>
      <p:font typeface="Calibri" panose="020F0502020204030204" pitchFamily="34" charset="0"/>
      <p:regular r:id="rId58"/>
      <p:bold r:id="rId59"/>
      <p:italic r:id="rId60"/>
      <p:boldItalic r:id="rId61"/>
    </p:embeddedFont>
    <p:embeddedFont>
      <p:font typeface="Cambria Math" panose="02040503050406030204" pitchFamily="18" charset="0"/>
      <p:regular r:id="rId6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7C5B"/>
    <a:srgbClr val="FFFFFF"/>
    <a:srgbClr val="BFE2F3"/>
    <a:srgbClr val="C31823"/>
    <a:srgbClr val="C9151E"/>
    <a:srgbClr val="E9CBBC"/>
    <a:srgbClr val="E0A487"/>
    <a:srgbClr val="CC141E"/>
    <a:srgbClr val="D05035"/>
    <a:srgbClr val="C8161E"/>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459" autoAdjust="0"/>
    <p:restoredTop sz="84179" autoAdjust="0"/>
  </p:normalViewPr>
  <p:slideViewPr>
    <p:cSldViewPr snapToGrid="0">
      <p:cViewPr varScale="1">
        <p:scale>
          <a:sx n="91" d="100"/>
          <a:sy n="91" d="100"/>
        </p:scale>
        <p:origin x="850" y="72"/>
      </p:cViewPr>
      <p:guideLst/>
    </p:cSldViewPr>
  </p:slideViewPr>
  <p:outlineViewPr>
    <p:cViewPr>
      <p:scale>
        <a:sx n="33" d="100"/>
        <a:sy n="33" d="100"/>
      </p:scale>
      <p:origin x="0" y="-17885"/>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7" d="100"/>
          <a:sy n="87" d="100"/>
        </p:scale>
        <p:origin x="384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61"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60" Type="http://schemas.openxmlformats.org/officeDocument/2006/relationships/font" Target="fonts/font8.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168CB584-69D6-41A3-B0C5-0F8673DB113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7E75D77A-AA67-451A-9103-79D2ED068DC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307AB74-D5AE-4902-9346-5E0C55B4ECA5}" type="datetimeFigureOut">
              <a:rPr lang="zh-CN" altLang="en-US" smtClean="0"/>
              <a:t>2020/5/19</a:t>
            </a:fld>
            <a:endParaRPr lang="zh-CN" altLang="en-US"/>
          </a:p>
        </p:txBody>
      </p:sp>
      <p:sp>
        <p:nvSpPr>
          <p:cNvPr id="4" name="页脚占位符 3">
            <a:extLst>
              <a:ext uri="{FF2B5EF4-FFF2-40B4-BE49-F238E27FC236}">
                <a16:creationId xmlns:a16="http://schemas.microsoft.com/office/drawing/2014/main" id="{EFE4D8C3-05F8-4347-BAF5-8A759F4266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F798553B-528C-43DD-89C8-BA3C25E2647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FB7D79-AE39-4577-9CF9-D48BBCBBB979}" type="slidenum">
              <a:rPr lang="zh-CN" altLang="en-US" smtClean="0"/>
              <a:t>‹#›</a:t>
            </a:fld>
            <a:endParaRPr lang="zh-CN" altLang="en-US"/>
          </a:p>
        </p:txBody>
      </p:sp>
    </p:spTree>
    <p:extLst>
      <p:ext uri="{BB962C8B-B14F-4D97-AF65-F5344CB8AC3E}">
        <p14:creationId xmlns:p14="http://schemas.microsoft.com/office/powerpoint/2010/main" val="28894730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DFE78F-58BC-423A-A341-D0065C580108}" type="datetimeFigureOut">
              <a:rPr lang="zh-CN" altLang="en-US" smtClean="0"/>
              <a:t>2020/5/19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4B1CD8-9F96-4F1D-A5B8-2D9E0ECCEB33}" type="slidenum">
              <a:rPr lang="zh-CN" altLang="en-US" smtClean="0"/>
              <a:t>‹#›</a:t>
            </a:fld>
            <a:endParaRPr lang="zh-CN" altLang="en-US"/>
          </a:p>
        </p:txBody>
      </p:sp>
    </p:spTree>
    <p:extLst>
      <p:ext uri="{BB962C8B-B14F-4D97-AF65-F5344CB8AC3E}">
        <p14:creationId xmlns:p14="http://schemas.microsoft.com/office/powerpoint/2010/main" val="2153916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此页可以删除</a:t>
            </a:r>
          </a:p>
        </p:txBody>
      </p:sp>
      <p:sp>
        <p:nvSpPr>
          <p:cNvPr id="4" name="灯片编号占位符 3"/>
          <p:cNvSpPr>
            <a:spLocks noGrp="1"/>
          </p:cNvSpPr>
          <p:nvPr>
            <p:ph type="sldNum" sz="quarter" idx="10"/>
          </p:nvPr>
        </p:nvSpPr>
        <p:spPr/>
        <p:txBody>
          <a:bodyPr/>
          <a:lstStyle/>
          <a:p>
            <a:fld id="{684B1CD8-9F96-4F1D-A5B8-2D9E0ECCEB33}" type="slidenum">
              <a:rPr lang="zh-CN" altLang="en-US" smtClean="0"/>
              <a:t>1</a:t>
            </a:fld>
            <a:endParaRPr lang="zh-CN" altLang="en-US"/>
          </a:p>
        </p:txBody>
      </p:sp>
    </p:spTree>
    <p:extLst>
      <p:ext uri="{BB962C8B-B14F-4D97-AF65-F5344CB8AC3E}">
        <p14:creationId xmlns:p14="http://schemas.microsoft.com/office/powerpoint/2010/main" val="28630912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封面1">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07761" y="5815086"/>
            <a:ext cx="2458720" cy="650876"/>
          </a:xfrm>
          <a:prstGeom prst="rect">
            <a:avLst/>
          </a:prstGeom>
        </p:spPr>
      </p:pic>
      <p:sp>
        <p:nvSpPr>
          <p:cNvPr id="2" name="标题 1"/>
          <p:cNvSpPr>
            <a:spLocks noGrp="1"/>
          </p:cNvSpPr>
          <p:nvPr>
            <p:ph type="title"/>
          </p:nvPr>
        </p:nvSpPr>
        <p:spPr>
          <a:xfrm>
            <a:off x="628650" y="4070056"/>
            <a:ext cx="7886700" cy="899510"/>
          </a:xfrm>
          <a:prstGeom prst="rect">
            <a:avLst/>
          </a:prstGeom>
        </p:spPr>
        <p:txBody>
          <a:bodyPr anchor="ctr">
            <a:noAutofit/>
          </a:bodyPr>
          <a:lstStyle>
            <a:lvl1pPr algn="ctr">
              <a:defRPr sz="4800" b="1">
                <a:solidFill>
                  <a:schemeClr val="bg1"/>
                </a:solidFill>
                <a:latin typeface="+mn-ea"/>
                <a:ea typeface="+mn-ea"/>
              </a:defRPr>
            </a:lvl1pPr>
          </a:lstStyle>
          <a:p>
            <a:r>
              <a:rPr lang="zh-CN" altLang="en-US" dirty="0"/>
              <a:t>单击此处编辑母版标题样式</a:t>
            </a:r>
          </a:p>
        </p:txBody>
      </p:sp>
      <p:sp>
        <p:nvSpPr>
          <p:cNvPr id="6" name="副标题 2"/>
          <p:cNvSpPr>
            <a:spLocks noGrp="1"/>
          </p:cNvSpPr>
          <p:nvPr>
            <p:ph type="subTitle" idx="1"/>
          </p:nvPr>
        </p:nvSpPr>
        <p:spPr>
          <a:xfrm>
            <a:off x="628650" y="5034521"/>
            <a:ext cx="7886700" cy="604299"/>
          </a:xfrm>
          <a:prstGeom prst="rect">
            <a:avLst/>
          </a:prstGeom>
        </p:spPr>
        <p:txBody>
          <a:bodyPr anchor="ctr">
            <a:noAutofit/>
          </a:bodyPr>
          <a:lstStyle>
            <a:lvl1pPr algn="ctr">
              <a:defRPr lang="zh-CN" altLang="en-US" sz="2800" b="0">
                <a:solidFill>
                  <a:schemeClr val="bg1"/>
                </a:solidFill>
                <a:latin typeface="+mn-ea"/>
                <a:ea typeface="+mn-ea"/>
                <a:cs typeface="+mj-cs"/>
              </a:defRPr>
            </a:lvl1pPr>
          </a:lstStyle>
          <a:p>
            <a:pPr lvl="0" algn="ctr">
              <a:lnSpc>
                <a:spcPct val="90000"/>
              </a:lnSpc>
              <a:spcBef>
                <a:spcPct val="0"/>
              </a:spcBef>
              <a:buNone/>
            </a:pPr>
            <a:r>
              <a:rPr lang="zh-CN" altLang="en-US" dirty="0"/>
              <a:t>单击以编辑母版副标题样式</a:t>
            </a:r>
          </a:p>
        </p:txBody>
      </p:sp>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8132"/>
            <a:ext cx="9144000" cy="3931920"/>
          </a:xfrm>
          <a:prstGeom prst="rect">
            <a:avLst/>
          </a:prstGeom>
        </p:spPr>
      </p:pic>
      <p:cxnSp>
        <p:nvCxnSpPr>
          <p:cNvPr id="9" name="直接连接符 8"/>
          <p:cNvCxnSpPr/>
          <p:nvPr userDrawn="1"/>
        </p:nvCxnSpPr>
        <p:spPr>
          <a:xfrm>
            <a:off x="0" y="3893788"/>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2189123"/>
      </p:ext>
    </p:extLst>
  </p:cSld>
  <p:clrMapOvr>
    <a:masterClrMapping/>
  </p:clrMapOvr>
  <p:hf hdr="0" ftr="0" dt="0"/>
  <p:extLst>
    <p:ext uri="{DCECCB84-F9BA-43D5-87BE-67443E8EF086}">
      <p15:sldGuideLst xmlns:p15="http://schemas.microsoft.com/office/powerpoint/2012/main">
        <p15:guide id="1" orient="horz" pos="2160">
          <p15:clr>
            <a:srgbClr val="FBAE40"/>
          </p15:clr>
        </p15:guide>
        <p15:guide id="2"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极简空白">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FFF58C7-16FC-48C2-8933-30E65A148205}"/>
              </a:ext>
            </a:extLst>
          </p:cNvPr>
          <p:cNvSpPr/>
          <p:nvPr userDrawn="1"/>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mn-ea"/>
              <a:ea typeface="+mn-ea"/>
            </a:endParaRPr>
          </a:p>
        </p:txBody>
      </p:sp>
      <p:sp>
        <p:nvSpPr>
          <p:cNvPr id="6" name="矩形 5">
            <a:extLst>
              <a:ext uri="{FF2B5EF4-FFF2-40B4-BE49-F238E27FC236}">
                <a16:creationId xmlns:a16="http://schemas.microsoft.com/office/drawing/2014/main" id="{281CFBE3-5D1F-4EC9-8648-D313FD6CCB91}"/>
              </a:ext>
            </a:extLst>
          </p:cNvPr>
          <p:cNvSpPr/>
          <p:nvPr userDrawn="1"/>
        </p:nvSpPr>
        <p:spPr>
          <a:xfrm>
            <a:off x="0" y="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mn-ea"/>
              <a:ea typeface="+mn-ea"/>
            </a:endParaRPr>
          </a:p>
        </p:txBody>
      </p:sp>
    </p:spTree>
    <p:extLst>
      <p:ext uri="{BB962C8B-B14F-4D97-AF65-F5344CB8AC3E}">
        <p14:creationId xmlns:p14="http://schemas.microsoft.com/office/powerpoint/2010/main" val="3676612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极简空白-有页码">
    <p:spTree>
      <p:nvGrpSpPr>
        <p:cNvPr id="1" name=""/>
        <p:cNvGrpSpPr/>
        <p:nvPr/>
      </p:nvGrpSpPr>
      <p:grpSpPr>
        <a:xfrm>
          <a:off x="0" y="0"/>
          <a:ext cx="0" cy="0"/>
          <a:chOff x="0" y="0"/>
          <a:chExt cx="0" cy="0"/>
        </a:xfrm>
      </p:grpSpPr>
      <p:sp>
        <p:nvSpPr>
          <p:cNvPr id="15" name="矩形 14"/>
          <p:cNvSpPr/>
          <p:nvPr userDrawn="1"/>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mn-ea"/>
              <a:ea typeface="+mn-ea"/>
            </a:endParaRPr>
          </a:p>
        </p:txBody>
      </p:sp>
      <p:sp>
        <p:nvSpPr>
          <p:cNvPr id="5" name="文本框 4"/>
          <p:cNvSpPr txBox="1"/>
          <p:nvPr/>
        </p:nvSpPr>
        <p:spPr>
          <a:xfrm>
            <a:off x="8250027" y="311755"/>
            <a:ext cx="542456" cy="276999"/>
          </a:xfrm>
          <a:prstGeom prst="rect">
            <a:avLst/>
          </a:prstGeom>
          <a:noFill/>
        </p:spPr>
        <p:txBody>
          <a:bodyPr wrap="none" rtlCol="0">
            <a:spAutoFit/>
          </a:bodyPr>
          <a:lstStyle/>
          <a:p>
            <a:r>
              <a:rPr lang="en-US" altLang="zh-CN" sz="1200" spc="-60" baseline="0" dirty="0">
                <a:solidFill>
                  <a:schemeClr val="tx1"/>
                </a:solidFill>
                <a:latin typeface="+mn-ea"/>
                <a:ea typeface="+mn-ea"/>
              </a:rPr>
              <a:t>Page .</a:t>
            </a:r>
            <a:endParaRPr lang="zh-CN" altLang="en-US" sz="1200" spc="-60" baseline="0" dirty="0">
              <a:solidFill>
                <a:schemeClr val="tx1"/>
              </a:solidFill>
              <a:latin typeface="+mn-ea"/>
              <a:ea typeface="+mn-ea"/>
            </a:endParaRPr>
          </a:p>
        </p:txBody>
      </p:sp>
      <p:sp>
        <p:nvSpPr>
          <p:cNvPr id="7" name="灯片编号占位符 5"/>
          <p:cNvSpPr>
            <a:spLocks noGrp="1"/>
          </p:cNvSpPr>
          <p:nvPr>
            <p:ph type="sldNum" sz="quarter" idx="12"/>
          </p:nvPr>
        </p:nvSpPr>
        <p:spPr>
          <a:xfrm>
            <a:off x="8697601" y="313202"/>
            <a:ext cx="349135" cy="276999"/>
          </a:xfrm>
          <a:prstGeom prst="rect">
            <a:avLst/>
          </a:prstGeom>
          <a:noFill/>
        </p:spPr>
        <p:txBody>
          <a:bodyPr wrap="none" rtlCol="0">
            <a:spAutoFit/>
          </a:bodyPr>
          <a:lstStyle>
            <a:lvl1pPr>
              <a:defRPr lang="zh-CN" altLang="en-US" sz="1200" spc="-60" baseline="0" smtClean="0">
                <a:solidFill>
                  <a:schemeClr val="tx1"/>
                </a:solidFill>
                <a:latin typeface="+mn-ea"/>
                <a:ea typeface="+mn-ea"/>
              </a:defRPr>
            </a:lvl1pPr>
          </a:lstStyle>
          <a:p>
            <a:fld id="{E1703B59-C883-4B8B-974E-AFB30A6C43A7}" type="slidenum">
              <a:rPr lang="en-US" altLang="zh-CN" smtClean="0"/>
              <a:pPr/>
              <a:t>‹#›</a:t>
            </a:fld>
            <a:endParaRPr lang="en-US" altLang="zh-CN"/>
          </a:p>
        </p:txBody>
      </p:sp>
      <p:sp>
        <p:nvSpPr>
          <p:cNvPr id="12" name="文本框 11"/>
          <p:cNvSpPr txBox="1"/>
          <p:nvPr userDrawn="1"/>
        </p:nvSpPr>
        <p:spPr>
          <a:xfrm>
            <a:off x="8250026" y="311755"/>
            <a:ext cx="542456" cy="276999"/>
          </a:xfrm>
          <a:prstGeom prst="rect">
            <a:avLst/>
          </a:prstGeom>
          <a:noFill/>
        </p:spPr>
        <p:txBody>
          <a:bodyPr wrap="none" rtlCol="0">
            <a:spAutoFit/>
          </a:bodyPr>
          <a:lstStyle/>
          <a:p>
            <a:r>
              <a:rPr lang="en-US" altLang="zh-CN" sz="1200" spc="-60" baseline="0" dirty="0">
                <a:solidFill>
                  <a:schemeClr val="tx1"/>
                </a:solidFill>
                <a:latin typeface="+mn-ea"/>
                <a:ea typeface="+mn-ea"/>
              </a:rPr>
              <a:t>Page .</a:t>
            </a:r>
            <a:endParaRPr lang="zh-CN" altLang="en-US" sz="1200" spc="-60" baseline="0" dirty="0">
              <a:solidFill>
                <a:schemeClr val="tx1"/>
              </a:solidFill>
              <a:latin typeface="+mn-ea"/>
              <a:ea typeface="+mn-ea"/>
            </a:endParaRPr>
          </a:p>
        </p:txBody>
      </p:sp>
      <p:sp>
        <p:nvSpPr>
          <p:cNvPr id="13" name="灯片编号占位符 5">
            <a:extLst>
              <a:ext uri="{FF2B5EF4-FFF2-40B4-BE49-F238E27FC236}">
                <a16:creationId xmlns:a16="http://schemas.microsoft.com/office/drawing/2014/main" id="{AE964A2D-3DE1-4848-AA03-BCD5571EF139}"/>
              </a:ext>
            </a:extLst>
          </p:cNvPr>
          <p:cNvSpPr txBox="1">
            <a:spLocks/>
          </p:cNvSpPr>
          <p:nvPr userDrawn="1"/>
        </p:nvSpPr>
        <p:spPr>
          <a:xfrm>
            <a:off x="8697600" y="311755"/>
            <a:ext cx="34913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solidFill>
                  <a:schemeClr val="tx1"/>
                </a:solidFill>
                <a:latin typeface="+mn-ea"/>
                <a:ea typeface="+mn-ea"/>
              </a:rPr>
              <a:pPr lvl="0"/>
              <a:t>‹#›</a:t>
            </a:fld>
            <a:endParaRPr lang="zh-CN" altLang="en-US" dirty="0">
              <a:solidFill>
                <a:schemeClr val="tx1"/>
              </a:solidFill>
              <a:latin typeface="+mn-ea"/>
              <a:ea typeface="+mn-ea"/>
            </a:endParaRPr>
          </a:p>
        </p:txBody>
      </p:sp>
      <p:sp>
        <p:nvSpPr>
          <p:cNvPr id="9" name="矩形 8">
            <a:extLst>
              <a:ext uri="{FF2B5EF4-FFF2-40B4-BE49-F238E27FC236}">
                <a16:creationId xmlns:a16="http://schemas.microsoft.com/office/drawing/2014/main" id="{25F50CCA-E772-4F27-B85C-314DA0AB67B8}"/>
              </a:ext>
            </a:extLst>
          </p:cNvPr>
          <p:cNvSpPr/>
          <p:nvPr userDrawn="1"/>
        </p:nvSpPr>
        <p:spPr>
          <a:xfrm>
            <a:off x="0" y="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mn-ea"/>
              <a:ea typeface="+mn-ea"/>
            </a:endParaRPr>
          </a:p>
        </p:txBody>
      </p:sp>
    </p:spTree>
    <p:extLst>
      <p:ext uri="{BB962C8B-B14F-4D97-AF65-F5344CB8AC3E}">
        <p14:creationId xmlns:p14="http://schemas.microsoft.com/office/powerpoint/2010/main" val="12242287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两栏">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userDrawn="1"/>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mn-ea"/>
              <a:ea typeface="+mn-ea"/>
            </a:endParaRPr>
          </a:p>
        </p:txBody>
      </p:sp>
      <p:sp>
        <p:nvSpPr>
          <p:cNvPr id="12" name="内容占位符 11"/>
          <p:cNvSpPr>
            <a:spLocks noGrp="1"/>
          </p:cNvSpPr>
          <p:nvPr>
            <p:ph sz="quarter" idx="10"/>
          </p:nvPr>
        </p:nvSpPr>
        <p:spPr>
          <a:xfrm>
            <a:off x="262394" y="1717675"/>
            <a:ext cx="4032000" cy="4826248"/>
          </a:xfrm>
          <a:prstGeom prst="rect">
            <a:avLst/>
          </a:prstGeom>
        </p:spPr>
        <p:txBody>
          <a:bodyPr>
            <a:normAutofit/>
          </a:bodyPr>
          <a:lstStyle>
            <a:lvl1pPr>
              <a:buClr>
                <a:schemeClr val="accent1"/>
              </a:buClr>
              <a:defRPr sz="2000">
                <a:latin typeface="+mn-ea"/>
                <a:ea typeface="+mn-ea"/>
              </a:defRPr>
            </a:lvl1pPr>
            <a:lvl2pPr>
              <a:buClr>
                <a:schemeClr val="accent1"/>
              </a:buClr>
              <a:defRPr sz="1800">
                <a:latin typeface="+mn-ea"/>
                <a:ea typeface="+mn-ea"/>
              </a:defRPr>
            </a:lvl2pPr>
            <a:lvl3pPr>
              <a:buClr>
                <a:schemeClr val="accent1"/>
              </a:buClr>
              <a:defRPr sz="1600">
                <a:latin typeface="+mn-ea"/>
                <a:ea typeface="+mn-ea"/>
              </a:defRPr>
            </a:lvl3pPr>
            <a:lvl4pPr>
              <a:buClr>
                <a:schemeClr val="accent1"/>
              </a:buClr>
              <a:defRPr sz="1400">
                <a:latin typeface="+mn-ea"/>
                <a:ea typeface="+mn-ea"/>
              </a:defRPr>
            </a:lvl4pPr>
            <a:lvl5pPr>
              <a:buClr>
                <a:schemeClr val="accent1"/>
              </a:buClr>
              <a:defRPr sz="1400">
                <a:latin typeface="+mn-ea"/>
                <a:ea typeface="+mn-ea"/>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 name="内容占位符 15"/>
          <p:cNvSpPr>
            <a:spLocks noGrp="1"/>
          </p:cNvSpPr>
          <p:nvPr>
            <p:ph sz="quarter" idx="11"/>
          </p:nvPr>
        </p:nvSpPr>
        <p:spPr>
          <a:xfrm>
            <a:off x="4786314" y="1717675"/>
            <a:ext cx="4032250" cy="4826248"/>
          </a:xfrm>
          <a:prstGeom prst="rect">
            <a:avLst/>
          </a:prstGeom>
        </p:spPr>
        <p:txBody>
          <a:bodyPr>
            <a:normAutofit/>
          </a:bodyPr>
          <a:lstStyle>
            <a:lvl1pPr>
              <a:buClr>
                <a:schemeClr val="accent1"/>
              </a:buClr>
              <a:defRPr sz="2000">
                <a:latin typeface="+mn-ea"/>
                <a:ea typeface="+mn-ea"/>
              </a:defRPr>
            </a:lvl1pPr>
            <a:lvl2pPr>
              <a:buClr>
                <a:schemeClr val="accent1"/>
              </a:buClr>
              <a:defRPr sz="1800">
                <a:latin typeface="+mn-ea"/>
                <a:ea typeface="+mn-ea"/>
              </a:defRPr>
            </a:lvl2pPr>
            <a:lvl3pPr>
              <a:buClr>
                <a:schemeClr val="accent1"/>
              </a:buClr>
              <a:defRPr sz="1600">
                <a:latin typeface="+mn-ea"/>
                <a:ea typeface="+mn-ea"/>
              </a:defRPr>
            </a:lvl3pPr>
            <a:lvl4pPr>
              <a:buClr>
                <a:schemeClr val="accent1"/>
              </a:buClr>
              <a:defRPr sz="1400">
                <a:latin typeface="+mn-ea"/>
                <a:ea typeface="+mn-ea"/>
              </a:defRPr>
            </a:lvl4pPr>
            <a:lvl5pPr>
              <a:buClr>
                <a:schemeClr val="accent1"/>
              </a:buClr>
              <a:defRPr sz="1400">
                <a:latin typeface="+mn-ea"/>
                <a:ea typeface="+mn-ea"/>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 name="标题 1"/>
          <p:cNvSpPr>
            <a:spLocks noGrp="1"/>
          </p:cNvSpPr>
          <p:nvPr>
            <p:ph type="title"/>
          </p:nvPr>
        </p:nvSpPr>
        <p:spPr>
          <a:xfrm>
            <a:off x="262394" y="975600"/>
            <a:ext cx="8556169" cy="576000"/>
          </a:xfrm>
          <a:prstGeom prst="rect">
            <a:avLst/>
          </a:prstGeom>
        </p:spPr>
        <p:txBody>
          <a:bodyPr/>
          <a:lstStyle>
            <a:lvl1pPr>
              <a:defRPr lang="zh-CN" altLang="en-US" sz="3200" b="1">
                <a:solidFill>
                  <a:schemeClr val="accent1"/>
                </a:solidFill>
                <a:latin typeface="+mn-ea"/>
                <a:ea typeface="+mn-ea"/>
              </a:defRPr>
            </a:lvl1pPr>
          </a:lstStyle>
          <a:p>
            <a:pPr lvl="0"/>
            <a:r>
              <a:rPr lang="zh-CN" altLang="en-US"/>
              <a:t>单击此处编辑母版标题样式</a:t>
            </a:r>
          </a:p>
        </p:txBody>
      </p:sp>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spTree>
    <p:extLst>
      <p:ext uri="{BB962C8B-B14F-4D97-AF65-F5344CB8AC3E}">
        <p14:creationId xmlns:p14="http://schemas.microsoft.com/office/powerpoint/2010/main" val="1004343358"/>
      </p:ext>
    </p:extLst>
  </p:cSld>
  <p:clrMapOvr>
    <a:masterClrMapping/>
  </p:clrMapOvr>
  <p:extLst>
    <p:ext uri="{DCECCB84-F9BA-43D5-87BE-67443E8EF086}">
      <p15:sldGuideLst xmlns:p15="http://schemas.microsoft.com/office/powerpoint/2012/main">
        <p15:guide id="1"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两栏-有页码">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mn-ea"/>
              <a:ea typeface="+mn-ea"/>
            </a:endParaRPr>
          </a:p>
        </p:txBody>
      </p:sp>
      <p:sp>
        <p:nvSpPr>
          <p:cNvPr id="6" name="文本框 5"/>
          <p:cNvSpPr txBox="1"/>
          <p:nvPr/>
        </p:nvSpPr>
        <p:spPr>
          <a:xfrm>
            <a:off x="8250027" y="313202"/>
            <a:ext cx="542456" cy="276999"/>
          </a:xfrm>
          <a:prstGeom prst="rect">
            <a:avLst/>
          </a:prstGeom>
          <a:noFill/>
        </p:spPr>
        <p:txBody>
          <a:bodyPr wrap="none" rtlCol="0">
            <a:spAutoFit/>
          </a:bodyPr>
          <a:lstStyle/>
          <a:p>
            <a:r>
              <a:rPr lang="en-US" altLang="zh-CN" sz="1200" spc="-60" baseline="0" dirty="0">
                <a:solidFill>
                  <a:schemeClr val="bg1"/>
                </a:solidFill>
                <a:latin typeface="+mn-ea"/>
                <a:ea typeface="+mn-ea"/>
              </a:rPr>
              <a:t>Page .</a:t>
            </a:r>
            <a:endParaRPr lang="zh-CN" altLang="en-US" sz="1200" spc="-60" baseline="0" dirty="0">
              <a:solidFill>
                <a:schemeClr val="bg1"/>
              </a:solidFill>
              <a:latin typeface="+mn-ea"/>
              <a:ea typeface="+mn-ea"/>
            </a:endParaRPr>
          </a:p>
        </p:txBody>
      </p:sp>
      <p:sp>
        <p:nvSpPr>
          <p:cNvPr id="12" name="内容占位符 11"/>
          <p:cNvSpPr>
            <a:spLocks noGrp="1"/>
          </p:cNvSpPr>
          <p:nvPr>
            <p:ph sz="quarter" idx="10"/>
          </p:nvPr>
        </p:nvSpPr>
        <p:spPr>
          <a:xfrm>
            <a:off x="262394" y="1717675"/>
            <a:ext cx="4032000" cy="4826248"/>
          </a:xfrm>
          <a:prstGeom prst="rect">
            <a:avLst/>
          </a:prstGeom>
        </p:spPr>
        <p:txBody>
          <a:bodyPr>
            <a:normAutofit/>
          </a:bodyPr>
          <a:lstStyle>
            <a:lvl1pPr>
              <a:buClr>
                <a:schemeClr val="accent1"/>
              </a:buClr>
              <a:defRPr sz="2000">
                <a:latin typeface="+mn-ea"/>
                <a:ea typeface="+mn-ea"/>
              </a:defRPr>
            </a:lvl1pPr>
            <a:lvl2pPr>
              <a:buClr>
                <a:schemeClr val="accent1"/>
              </a:buClr>
              <a:defRPr sz="1800">
                <a:latin typeface="+mn-ea"/>
                <a:ea typeface="+mn-ea"/>
              </a:defRPr>
            </a:lvl2pPr>
            <a:lvl3pPr>
              <a:buClr>
                <a:schemeClr val="accent1"/>
              </a:buClr>
              <a:defRPr sz="1600">
                <a:latin typeface="+mn-ea"/>
                <a:ea typeface="+mn-ea"/>
              </a:defRPr>
            </a:lvl3pPr>
            <a:lvl4pPr>
              <a:buClr>
                <a:schemeClr val="accent1"/>
              </a:buClr>
              <a:defRPr sz="1400">
                <a:latin typeface="+mn-ea"/>
                <a:ea typeface="+mn-ea"/>
              </a:defRPr>
            </a:lvl4pPr>
            <a:lvl5pPr>
              <a:buClr>
                <a:schemeClr val="accent1"/>
              </a:buClr>
              <a:defRPr sz="1400">
                <a:latin typeface="+mn-ea"/>
                <a:ea typeface="+mn-ea"/>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4" y="1717675"/>
            <a:ext cx="4032250" cy="4826248"/>
          </a:xfrm>
          <a:prstGeom prst="rect">
            <a:avLst/>
          </a:prstGeom>
        </p:spPr>
        <p:txBody>
          <a:bodyPr>
            <a:normAutofit/>
          </a:bodyPr>
          <a:lstStyle>
            <a:lvl1pPr>
              <a:buClr>
                <a:schemeClr val="accent1"/>
              </a:buClr>
              <a:defRPr sz="2000">
                <a:latin typeface="+mn-ea"/>
                <a:ea typeface="+mn-ea"/>
              </a:defRPr>
            </a:lvl1pPr>
            <a:lvl2pPr>
              <a:buClr>
                <a:schemeClr val="accent1"/>
              </a:buClr>
              <a:defRPr sz="1800">
                <a:latin typeface="+mn-ea"/>
                <a:ea typeface="+mn-ea"/>
              </a:defRPr>
            </a:lvl2pPr>
            <a:lvl3pPr>
              <a:buClr>
                <a:schemeClr val="accent1"/>
              </a:buClr>
              <a:defRPr sz="1600">
                <a:latin typeface="+mn-ea"/>
                <a:ea typeface="+mn-ea"/>
              </a:defRPr>
            </a:lvl3pPr>
            <a:lvl4pPr>
              <a:buClr>
                <a:schemeClr val="accent1"/>
              </a:buClr>
              <a:defRPr sz="1400">
                <a:latin typeface="+mn-ea"/>
                <a:ea typeface="+mn-ea"/>
              </a:defRPr>
            </a:lvl4pPr>
            <a:lvl5pPr>
              <a:buClr>
                <a:schemeClr val="accent1"/>
              </a:buClr>
              <a:defRPr sz="1400">
                <a:latin typeface="+mn-ea"/>
                <a:ea typeface="+mn-ea"/>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1" name="灯片编号占位符 8"/>
          <p:cNvSpPr>
            <a:spLocks noGrp="1"/>
          </p:cNvSpPr>
          <p:nvPr>
            <p:ph type="sldNum" sz="quarter" idx="12"/>
          </p:nvPr>
        </p:nvSpPr>
        <p:spPr>
          <a:xfrm>
            <a:off x="8696566" y="313202"/>
            <a:ext cx="487190" cy="276999"/>
          </a:xfrm>
          <a:prstGeom prst="rect">
            <a:avLst/>
          </a:prstGeom>
          <a:noFill/>
        </p:spPr>
        <p:txBody>
          <a:bodyPr wrap="square" rtlCol="0">
            <a:spAutoFit/>
          </a:bodyPr>
          <a:lstStyle>
            <a:lvl1pPr>
              <a:defRPr lang="zh-CN" altLang="en-US" sz="1200" spc="-60" baseline="0" smtClean="0">
                <a:solidFill>
                  <a:schemeClr val="bg1"/>
                </a:solidFill>
                <a:latin typeface="+mn-ea"/>
                <a:ea typeface="+mn-ea"/>
              </a:defRPr>
            </a:lvl1pPr>
          </a:lstStyle>
          <a:p>
            <a:fld id="{54BD5A17-3153-4A95-988E-B577C14000F1}" type="slidenum">
              <a:rPr lang="en-US" altLang="zh-CN" smtClean="0"/>
              <a:pPr/>
              <a:t>‹#›</a:t>
            </a:fld>
            <a:endParaRPr lang="en-US" altLang="zh-CN" dirty="0"/>
          </a:p>
        </p:txBody>
      </p:sp>
      <p:sp>
        <p:nvSpPr>
          <p:cNvPr id="2" name="标题 1"/>
          <p:cNvSpPr>
            <a:spLocks noGrp="1"/>
          </p:cNvSpPr>
          <p:nvPr>
            <p:ph type="title"/>
          </p:nvPr>
        </p:nvSpPr>
        <p:spPr>
          <a:xfrm>
            <a:off x="262394" y="975600"/>
            <a:ext cx="8566445" cy="576000"/>
          </a:xfrm>
          <a:prstGeom prst="rect">
            <a:avLst/>
          </a:prstGeom>
        </p:spPr>
        <p:txBody>
          <a:bodyPr/>
          <a:lstStyle>
            <a:lvl1pPr>
              <a:defRPr lang="zh-CN" altLang="en-US" sz="3200" b="1">
                <a:solidFill>
                  <a:schemeClr val="accent1"/>
                </a:solidFill>
                <a:latin typeface="+mn-ea"/>
                <a:ea typeface="+mn-ea"/>
              </a:defRPr>
            </a:lvl1pPr>
          </a:lstStyle>
          <a:p>
            <a:pPr lvl="0"/>
            <a:r>
              <a:rPr lang="zh-CN" altLang="en-US"/>
              <a:t>单击此处编辑母版标题样式</a:t>
            </a:r>
            <a:endParaRPr lang="zh-CN" altLang="en-US" dirty="0"/>
          </a:p>
        </p:txBody>
      </p:sp>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sp>
        <p:nvSpPr>
          <p:cNvPr id="18" name="文本框 17"/>
          <p:cNvSpPr txBox="1"/>
          <p:nvPr userDrawn="1"/>
        </p:nvSpPr>
        <p:spPr>
          <a:xfrm>
            <a:off x="8250026" y="313200"/>
            <a:ext cx="542456" cy="276999"/>
          </a:xfrm>
          <a:prstGeom prst="rect">
            <a:avLst/>
          </a:prstGeom>
          <a:noFill/>
        </p:spPr>
        <p:txBody>
          <a:bodyPr wrap="none" rtlCol="0">
            <a:spAutoFit/>
          </a:bodyPr>
          <a:lstStyle/>
          <a:p>
            <a:r>
              <a:rPr lang="en-US" altLang="zh-CN" sz="1200" spc="-60" baseline="0" dirty="0">
                <a:solidFill>
                  <a:schemeClr val="bg1"/>
                </a:solidFill>
                <a:latin typeface="+mn-ea"/>
                <a:ea typeface="+mn-ea"/>
              </a:rPr>
              <a:t>Page .</a:t>
            </a:r>
            <a:endParaRPr lang="zh-CN" altLang="en-US" sz="1200" spc="-60" baseline="0" dirty="0">
              <a:solidFill>
                <a:schemeClr val="bg1"/>
              </a:solidFill>
              <a:latin typeface="+mn-ea"/>
              <a:ea typeface="+mn-ea"/>
            </a:endParaRPr>
          </a:p>
        </p:txBody>
      </p:sp>
      <p:sp>
        <p:nvSpPr>
          <p:cNvPr id="20" name="灯片编号占位符 5">
            <a:extLst>
              <a:ext uri="{FF2B5EF4-FFF2-40B4-BE49-F238E27FC236}">
                <a16:creationId xmlns:a16="http://schemas.microsoft.com/office/drawing/2014/main" id="{4ECABA5D-597F-47CC-8D49-94DAF8BD7A8C}"/>
              </a:ext>
            </a:extLst>
          </p:cNvPr>
          <p:cNvSpPr txBox="1">
            <a:spLocks/>
          </p:cNvSpPr>
          <p:nvPr userDrawn="1"/>
        </p:nvSpPr>
        <p:spPr>
          <a:xfrm>
            <a:off x="8697600" y="311755"/>
            <a:ext cx="34913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latin typeface="+mn-ea"/>
                <a:ea typeface="+mn-ea"/>
              </a:rPr>
              <a:pPr lvl="0"/>
              <a:t>‹#›</a:t>
            </a:fld>
            <a:endParaRPr lang="zh-CN" altLang="en-US" dirty="0">
              <a:latin typeface="+mn-ea"/>
              <a:ea typeface="+mn-ea"/>
            </a:endParaRPr>
          </a:p>
        </p:txBody>
      </p:sp>
    </p:spTree>
    <p:extLst>
      <p:ext uri="{BB962C8B-B14F-4D97-AF65-F5344CB8AC3E}">
        <p14:creationId xmlns:p14="http://schemas.microsoft.com/office/powerpoint/2010/main" val="1756944315"/>
      </p:ext>
    </p:extLst>
  </p:cSld>
  <p:clrMapOvr>
    <a:masterClrMapping/>
  </p:clrMapOvr>
  <p:extLst>
    <p:ext uri="{DCECCB84-F9BA-43D5-87BE-67443E8EF086}">
      <p15:sldGuideLst xmlns:p15="http://schemas.microsoft.com/office/powerpoint/2012/main">
        <p15:guide id="1" pos="2160">
          <p15:clr>
            <a:srgbClr val="FBAE40"/>
          </p15:clr>
        </p15:guide>
        <p15:guide id="2" pos="389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userDrawn="1"/>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mn-ea"/>
              <a:ea typeface="+mn-ea"/>
            </a:endParaRPr>
          </a:p>
        </p:txBody>
      </p:sp>
      <p:sp>
        <p:nvSpPr>
          <p:cNvPr id="5" name="标题 4"/>
          <p:cNvSpPr>
            <a:spLocks noGrp="1"/>
          </p:cNvSpPr>
          <p:nvPr>
            <p:ph type="title" hasCustomPrompt="1"/>
          </p:nvPr>
        </p:nvSpPr>
        <p:spPr>
          <a:xfrm>
            <a:off x="262394" y="960116"/>
            <a:ext cx="4032000" cy="574183"/>
          </a:xfrm>
          <a:prstGeom prst="rect">
            <a:avLst/>
          </a:prstGeom>
        </p:spPr>
        <p:txBody>
          <a:bodyPr anchor="b">
            <a:normAutofit/>
          </a:bodyPr>
          <a:lstStyle>
            <a:lvl1pPr algn="ctr">
              <a:defRPr sz="2800" b="1">
                <a:solidFill>
                  <a:schemeClr val="accent1"/>
                </a:solidFill>
                <a:latin typeface="+mn-ea"/>
                <a:ea typeface="+mn-ea"/>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hasCustomPrompt="1"/>
          </p:nvPr>
        </p:nvSpPr>
        <p:spPr>
          <a:xfrm>
            <a:off x="262394" y="1717675"/>
            <a:ext cx="4032000" cy="4826248"/>
          </a:xfrm>
          <a:prstGeom prst="rect">
            <a:avLst/>
          </a:prstGeom>
        </p:spPr>
        <p:txBody>
          <a:bodyPr>
            <a:normAutofit/>
          </a:bodyPr>
          <a:lstStyle>
            <a:lvl1pPr>
              <a:buClr>
                <a:schemeClr val="accent1"/>
              </a:buClr>
              <a:defRPr sz="2000">
                <a:latin typeface="+mn-ea"/>
                <a:ea typeface="+mn-ea"/>
              </a:defRPr>
            </a:lvl1pPr>
            <a:lvl2pPr>
              <a:buClr>
                <a:schemeClr val="accent1"/>
              </a:buClr>
              <a:defRPr sz="1800">
                <a:latin typeface="+mn-ea"/>
                <a:ea typeface="+mn-ea"/>
              </a:defRPr>
            </a:lvl2pPr>
            <a:lvl3pPr>
              <a:buClr>
                <a:schemeClr val="accent1"/>
              </a:buClr>
              <a:defRPr sz="1600">
                <a:latin typeface="+mn-ea"/>
                <a:ea typeface="+mn-ea"/>
              </a:defRPr>
            </a:lvl3pPr>
            <a:lvl4pPr>
              <a:buClr>
                <a:schemeClr val="accent1"/>
              </a:buClr>
              <a:defRPr sz="1400">
                <a:latin typeface="+mn-ea"/>
                <a:ea typeface="+mn-ea"/>
              </a:defRPr>
            </a:lvl4pPr>
            <a:lvl5pPr>
              <a:buClr>
                <a:schemeClr val="accent1"/>
              </a:buClr>
              <a:defRPr sz="1400">
                <a:latin typeface="+mn-ea"/>
                <a:ea typeface="+mn-ea"/>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 name="内容占位符 15"/>
          <p:cNvSpPr>
            <a:spLocks noGrp="1"/>
          </p:cNvSpPr>
          <p:nvPr>
            <p:ph sz="quarter" idx="11"/>
          </p:nvPr>
        </p:nvSpPr>
        <p:spPr>
          <a:xfrm>
            <a:off x="4786314" y="1717675"/>
            <a:ext cx="4032250" cy="4826248"/>
          </a:xfrm>
          <a:prstGeom prst="rect">
            <a:avLst/>
          </a:prstGeom>
        </p:spPr>
        <p:txBody>
          <a:bodyPr>
            <a:normAutofit/>
          </a:bodyPr>
          <a:lstStyle>
            <a:lvl1pPr>
              <a:buClr>
                <a:schemeClr val="accent1"/>
              </a:buClr>
              <a:defRPr sz="2000">
                <a:latin typeface="+mn-ea"/>
                <a:ea typeface="+mn-ea"/>
              </a:defRPr>
            </a:lvl1pPr>
            <a:lvl2pPr>
              <a:buClr>
                <a:schemeClr val="accent1"/>
              </a:buClr>
              <a:defRPr sz="1800">
                <a:latin typeface="+mn-ea"/>
                <a:ea typeface="+mn-ea"/>
              </a:defRPr>
            </a:lvl2pPr>
            <a:lvl3pPr>
              <a:buClr>
                <a:schemeClr val="accent1"/>
              </a:buClr>
              <a:defRPr sz="1600">
                <a:latin typeface="+mn-ea"/>
                <a:ea typeface="+mn-ea"/>
              </a:defRPr>
            </a:lvl3pPr>
            <a:lvl4pPr>
              <a:buClr>
                <a:schemeClr val="accent1"/>
              </a:buClr>
              <a:defRPr sz="1400">
                <a:latin typeface="+mn-ea"/>
                <a:ea typeface="+mn-ea"/>
              </a:defRPr>
            </a:lvl4pPr>
            <a:lvl5pPr>
              <a:buClr>
                <a:schemeClr val="accent1"/>
              </a:buClr>
              <a:defRPr sz="1400">
                <a:latin typeface="+mn-ea"/>
                <a:ea typeface="+mn-ea"/>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8" name="文本占位符 4"/>
          <p:cNvSpPr>
            <a:spLocks noGrp="1"/>
          </p:cNvSpPr>
          <p:nvPr>
            <p:ph type="body" sz="quarter" idx="3" hasCustomPrompt="1"/>
          </p:nvPr>
        </p:nvSpPr>
        <p:spPr>
          <a:xfrm>
            <a:off x="4786313" y="958297"/>
            <a:ext cx="4032000" cy="576000"/>
          </a:xfrm>
          <a:prstGeom prst="rect">
            <a:avLst/>
          </a:prstGeom>
        </p:spPr>
        <p:txBody>
          <a:bodyPr anchor="b">
            <a:normAutofit/>
          </a:bodyPr>
          <a:lstStyle>
            <a:lvl1pPr marL="0" indent="0" algn="ctr">
              <a:buNone/>
              <a:defRPr lang="zh-CN" altLang="en-US" sz="2800" b="1" dirty="0" smtClean="0">
                <a:solidFill>
                  <a:schemeClr val="accent1"/>
                </a:solidFill>
                <a:latin typeface="+mn-ea"/>
                <a:ea typeface="+mn-ea"/>
                <a:cs typeface="+mj-cs"/>
              </a:defRPr>
            </a:lvl1pPr>
          </a:lstStyle>
          <a:p>
            <a:pPr marL="228600" lvl="0" indent="-228600" algn="ctr">
              <a:lnSpc>
                <a:spcPct val="90000"/>
              </a:lnSpc>
              <a:spcBef>
                <a:spcPct val="0"/>
              </a:spcBef>
            </a:pPr>
            <a:r>
              <a:rPr lang="zh-CN" altLang="en-US" dirty="0"/>
              <a:t>单击此处编辑标题</a:t>
            </a:r>
          </a:p>
        </p:txBody>
      </p:sp>
      <p:cxnSp>
        <p:nvCxnSpPr>
          <p:cNvPr id="14" name="直接连接符 13"/>
          <p:cNvCxnSpPr/>
          <p:nvPr userDrawn="1"/>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6223931"/>
      </p:ext>
    </p:extLst>
  </p:cSld>
  <p:clrMapOvr>
    <a:masterClrMapping/>
  </p:clrMapOvr>
  <p:extLst>
    <p:ext uri="{DCECCB84-F9BA-43D5-87BE-67443E8EF086}">
      <p15:sldGuideLst xmlns:p15="http://schemas.microsoft.com/office/powerpoint/2012/main">
        <p15:guide id="1" pos="2160">
          <p15:clr>
            <a:srgbClr val="FBAE40"/>
          </p15:clr>
        </p15:guide>
        <p15:guide id="2" pos="288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对比-有页码">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userDrawn="1"/>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mn-ea"/>
              <a:ea typeface="+mn-ea"/>
            </a:endParaRPr>
          </a:p>
        </p:txBody>
      </p:sp>
      <p:sp>
        <p:nvSpPr>
          <p:cNvPr id="6" name="文本框 5"/>
          <p:cNvSpPr txBox="1"/>
          <p:nvPr/>
        </p:nvSpPr>
        <p:spPr>
          <a:xfrm>
            <a:off x="8250027" y="313202"/>
            <a:ext cx="542456" cy="276999"/>
          </a:xfrm>
          <a:prstGeom prst="rect">
            <a:avLst/>
          </a:prstGeom>
          <a:noFill/>
        </p:spPr>
        <p:txBody>
          <a:bodyPr wrap="none" rtlCol="0">
            <a:spAutoFit/>
          </a:bodyPr>
          <a:lstStyle/>
          <a:p>
            <a:r>
              <a:rPr lang="en-US" altLang="zh-CN" sz="1200" spc="-60" baseline="0" dirty="0">
                <a:solidFill>
                  <a:schemeClr val="bg1"/>
                </a:solidFill>
                <a:latin typeface="+mn-ea"/>
                <a:ea typeface="+mn-ea"/>
              </a:rPr>
              <a:t>Page .</a:t>
            </a:r>
            <a:endParaRPr lang="zh-CN" altLang="en-US" sz="1200" spc="-60" baseline="0" dirty="0">
              <a:solidFill>
                <a:schemeClr val="bg1"/>
              </a:solidFill>
              <a:latin typeface="+mn-ea"/>
              <a:ea typeface="+mn-ea"/>
            </a:endParaRPr>
          </a:p>
        </p:txBody>
      </p:sp>
      <p:sp>
        <p:nvSpPr>
          <p:cNvPr id="5" name="标题 4"/>
          <p:cNvSpPr>
            <a:spLocks noGrp="1"/>
          </p:cNvSpPr>
          <p:nvPr>
            <p:ph type="title" hasCustomPrompt="1"/>
          </p:nvPr>
        </p:nvSpPr>
        <p:spPr>
          <a:xfrm>
            <a:off x="262394" y="960116"/>
            <a:ext cx="4032000" cy="574183"/>
          </a:xfrm>
          <a:prstGeom prst="rect">
            <a:avLst/>
          </a:prstGeom>
        </p:spPr>
        <p:txBody>
          <a:bodyPr anchor="b">
            <a:normAutofit/>
          </a:bodyPr>
          <a:lstStyle>
            <a:lvl1pPr algn="ctr">
              <a:defRPr sz="2800" b="1">
                <a:solidFill>
                  <a:schemeClr val="accent1"/>
                </a:solidFill>
                <a:latin typeface="+mn-ea"/>
                <a:ea typeface="+mn-ea"/>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hasCustomPrompt="1"/>
          </p:nvPr>
        </p:nvSpPr>
        <p:spPr>
          <a:xfrm>
            <a:off x="262394" y="1717675"/>
            <a:ext cx="4032000" cy="4826248"/>
          </a:xfrm>
          <a:prstGeom prst="rect">
            <a:avLst/>
          </a:prstGeom>
        </p:spPr>
        <p:txBody>
          <a:bodyPr>
            <a:normAutofit/>
          </a:bodyPr>
          <a:lstStyle>
            <a:lvl1pPr>
              <a:buClr>
                <a:schemeClr val="accent1"/>
              </a:buClr>
              <a:defRPr sz="2000">
                <a:latin typeface="+mn-ea"/>
                <a:ea typeface="+mn-ea"/>
              </a:defRPr>
            </a:lvl1pPr>
            <a:lvl2pPr>
              <a:buClr>
                <a:schemeClr val="accent1"/>
              </a:buClr>
              <a:defRPr sz="1800">
                <a:latin typeface="+mn-ea"/>
                <a:ea typeface="+mn-ea"/>
              </a:defRPr>
            </a:lvl2pPr>
            <a:lvl3pPr>
              <a:buClr>
                <a:schemeClr val="accent1"/>
              </a:buClr>
              <a:defRPr sz="1600">
                <a:latin typeface="+mn-ea"/>
                <a:ea typeface="+mn-ea"/>
              </a:defRPr>
            </a:lvl3pPr>
            <a:lvl4pPr>
              <a:buClr>
                <a:schemeClr val="accent1"/>
              </a:buClr>
              <a:defRPr sz="1400">
                <a:latin typeface="+mn-ea"/>
                <a:ea typeface="+mn-ea"/>
              </a:defRPr>
            </a:lvl4pPr>
            <a:lvl5pPr>
              <a:buClr>
                <a:schemeClr val="accent1"/>
              </a:buClr>
              <a:defRPr sz="1400">
                <a:latin typeface="+mn-ea"/>
                <a:ea typeface="+mn-ea"/>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 name="内容占位符 15"/>
          <p:cNvSpPr>
            <a:spLocks noGrp="1"/>
          </p:cNvSpPr>
          <p:nvPr>
            <p:ph sz="quarter" idx="11"/>
          </p:nvPr>
        </p:nvSpPr>
        <p:spPr>
          <a:xfrm>
            <a:off x="4786314" y="1717675"/>
            <a:ext cx="4032250" cy="4826248"/>
          </a:xfrm>
          <a:prstGeom prst="rect">
            <a:avLst/>
          </a:prstGeom>
        </p:spPr>
        <p:txBody>
          <a:bodyPr>
            <a:normAutofit/>
          </a:bodyPr>
          <a:lstStyle>
            <a:lvl1pPr>
              <a:buClr>
                <a:schemeClr val="accent1"/>
              </a:buClr>
              <a:defRPr sz="2000">
                <a:latin typeface="+mn-ea"/>
                <a:ea typeface="+mn-ea"/>
              </a:defRPr>
            </a:lvl1pPr>
            <a:lvl2pPr>
              <a:buClr>
                <a:schemeClr val="accent1"/>
              </a:buClr>
              <a:defRPr sz="1800">
                <a:latin typeface="+mn-ea"/>
                <a:ea typeface="+mn-ea"/>
              </a:defRPr>
            </a:lvl2pPr>
            <a:lvl3pPr>
              <a:buClr>
                <a:schemeClr val="accent1"/>
              </a:buClr>
              <a:defRPr sz="1600">
                <a:latin typeface="+mn-ea"/>
                <a:ea typeface="+mn-ea"/>
              </a:defRPr>
            </a:lvl3pPr>
            <a:lvl4pPr>
              <a:buClr>
                <a:schemeClr val="accent1"/>
              </a:buClr>
              <a:defRPr sz="1400">
                <a:latin typeface="+mn-ea"/>
                <a:ea typeface="+mn-ea"/>
              </a:defRPr>
            </a:lvl4pPr>
            <a:lvl5pPr>
              <a:buClr>
                <a:schemeClr val="accent1"/>
              </a:buClr>
              <a:defRPr sz="1400">
                <a:latin typeface="+mn-ea"/>
                <a:ea typeface="+mn-ea"/>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a:prstGeom prst="rect">
            <a:avLst/>
          </a:prstGeom>
        </p:spPr>
        <p:txBody>
          <a:bodyPr anchor="b">
            <a:normAutofit/>
          </a:bodyPr>
          <a:lstStyle>
            <a:lvl1pPr marL="0" indent="0" algn="ctr">
              <a:buNone/>
              <a:defRPr lang="zh-CN" altLang="en-US" sz="2800" b="1" dirty="0" smtClean="0">
                <a:solidFill>
                  <a:schemeClr val="accent1"/>
                </a:solidFill>
                <a:latin typeface="+mn-ea"/>
                <a:ea typeface="+mn-ea"/>
                <a:cs typeface="+mj-cs"/>
              </a:defRPr>
            </a:lvl1pPr>
          </a:lstStyle>
          <a:p>
            <a:pPr marL="228600" lvl="0" indent="-228600" algn="ctr">
              <a:lnSpc>
                <a:spcPct val="90000"/>
              </a:lnSpc>
              <a:spcBef>
                <a:spcPct val="0"/>
              </a:spcBef>
            </a:pPr>
            <a:r>
              <a:rPr lang="zh-CN" altLang="en-US" dirty="0"/>
              <a:t>单击此处编辑标题</a:t>
            </a:r>
          </a:p>
        </p:txBody>
      </p:sp>
      <p:sp>
        <p:nvSpPr>
          <p:cNvPr id="21" name="灯片编号占位符 8"/>
          <p:cNvSpPr>
            <a:spLocks noGrp="1"/>
          </p:cNvSpPr>
          <p:nvPr>
            <p:ph type="sldNum" sz="quarter" idx="12"/>
          </p:nvPr>
        </p:nvSpPr>
        <p:spPr>
          <a:xfrm>
            <a:off x="8696566" y="313202"/>
            <a:ext cx="487190" cy="276999"/>
          </a:xfrm>
          <a:prstGeom prst="rect">
            <a:avLst/>
          </a:prstGeom>
          <a:noFill/>
        </p:spPr>
        <p:txBody>
          <a:bodyPr wrap="square" rtlCol="0">
            <a:spAutoFit/>
          </a:bodyPr>
          <a:lstStyle>
            <a:lvl1pPr>
              <a:defRPr lang="zh-CN" altLang="en-US" sz="1200" spc="-60" baseline="0" smtClean="0">
                <a:solidFill>
                  <a:schemeClr val="bg1"/>
                </a:solidFill>
                <a:latin typeface="+mn-ea"/>
                <a:ea typeface="+mn-ea"/>
              </a:defRPr>
            </a:lvl1pPr>
          </a:lstStyle>
          <a:p>
            <a:fld id="{54BD5A17-3153-4A95-988E-B577C14000F1}" type="slidenum">
              <a:rPr lang="en-US" altLang="zh-CN" smtClean="0"/>
              <a:pPr/>
              <a:t>‹#›</a:t>
            </a:fld>
            <a:endParaRPr lang="en-US" altLang="zh-CN" dirty="0"/>
          </a:p>
        </p:txBody>
      </p:sp>
      <p:sp>
        <p:nvSpPr>
          <p:cNvPr id="19" name="文本框 18"/>
          <p:cNvSpPr txBox="1"/>
          <p:nvPr userDrawn="1"/>
        </p:nvSpPr>
        <p:spPr>
          <a:xfrm>
            <a:off x="8250026" y="313200"/>
            <a:ext cx="542456" cy="276999"/>
          </a:xfrm>
          <a:prstGeom prst="rect">
            <a:avLst/>
          </a:prstGeom>
          <a:noFill/>
        </p:spPr>
        <p:txBody>
          <a:bodyPr wrap="none" rtlCol="0">
            <a:spAutoFit/>
          </a:bodyPr>
          <a:lstStyle/>
          <a:p>
            <a:r>
              <a:rPr lang="en-US" altLang="zh-CN" sz="1200" spc="-60" baseline="0" dirty="0">
                <a:solidFill>
                  <a:schemeClr val="bg1"/>
                </a:solidFill>
                <a:latin typeface="+mn-ea"/>
                <a:ea typeface="+mn-ea"/>
              </a:rPr>
              <a:t>Page .</a:t>
            </a:r>
            <a:endParaRPr lang="zh-CN" altLang="en-US" sz="1200" spc="-60" baseline="0" dirty="0">
              <a:solidFill>
                <a:schemeClr val="bg1"/>
              </a:solidFill>
              <a:latin typeface="+mn-ea"/>
              <a:ea typeface="+mn-ea"/>
            </a:endParaRPr>
          </a:p>
        </p:txBody>
      </p:sp>
      <p:cxnSp>
        <p:nvCxnSpPr>
          <p:cNvPr id="20" name="直接连接符 19"/>
          <p:cNvCxnSpPr/>
          <p:nvPr userDrawn="1"/>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22" name="灯片编号占位符 5">
            <a:extLst>
              <a:ext uri="{FF2B5EF4-FFF2-40B4-BE49-F238E27FC236}">
                <a16:creationId xmlns:a16="http://schemas.microsoft.com/office/drawing/2014/main" id="{F7C2500D-8829-4A34-BDA8-AECBD7986599}"/>
              </a:ext>
            </a:extLst>
          </p:cNvPr>
          <p:cNvSpPr txBox="1">
            <a:spLocks/>
          </p:cNvSpPr>
          <p:nvPr userDrawn="1"/>
        </p:nvSpPr>
        <p:spPr>
          <a:xfrm>
            <a:off x="8697600" y="311755"/>
            <a:ext cx="34913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latin typeface="+mn-ea"/>
                <a:ea typeface="+mn-ea"/>
              </a:rPr>
              <a:pPr lvl="0"/>
              <a:t>‹#›</a:t>
            </a:fld>
            <a:endParaRPr lang="zh-CN" altLang="en-US" dirty="0">
              <a:latin typeface="+mn-ea"/>
              <a:ea typeface="+mn-ea"/>
            </a:endParaRPr>
          </a:p>
        </p:txBody>
      </p:sp>
    </p:spTree>
    <p:extLst>
      <p:ext uri="{BB962C8B-B14F-4D97-AF65-F5344CB8AC3E}">
        <p14:creationId xmlns:p14="http://schemas.microsoft.com/office/powerpoint/2010/main" val="39424886"/>
      </p:ext>
    </p:extLst>
  </p:cSld>
  <p:clrMapOvr>
    <a:masterClrMapping/>
  </p:clrMapOvr>
  <p:extLst>
    <p:ext uri="{DCECCB84-F9BA-43D5-87BE-67443E8EF086}">
      <p15:sldGuideLst xmlns:p15="http://schemas.microsoft.com/office/powerpoint/2012/main">
        <p15:guide id="1" pos="2160">
          <p15:clr>
            <a:srgbClr val="FBAE40"/>
          </p15:clr>
        </p15:guide>
        <p15:guide id="2" pos="3895">
          <p15:clr>
            <a:srgbClr val="FBAE40"/>
          </p15:clr>
        </p15:guide>
        <p15:guide id="3" pos="519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472394"/>
            <a:ext cx="9144000" cy="2796540"/>
          </a:xfrm>
          <a:prstGeom prst="rect">
            <a:avLst/>
          </a:prstGeom>
        </p:spPr>
      </p:pic>
      <p:sp>
        <p:nvSpPr>
          <p:cNvPr id="3" name="标题 2"/>
          <p:cNvSpPr>
            <a:spLocks noGrp="1"/>
          </p:cNvSpPr>
          <p:nvPr>
            <p:ph type="title"/>
          </p:nvPr>
        </p:nvSpPr>
        <p:spPr>
          <a:xfrm>
            <a:off x="628650" y="826528"/>
            <a:ext cx="7886700" cy="1325563"/>
          </a:xfrm>
          <a:prstGeom prst="rect">
            <a:avLst/>
          </a:prstGeom>
        </p:spPr>
        <p:txBody>
          <a:bodyPr anchor="ctr"/>
          <a:lstStyle>
            <a:lvl1pPr algn="ctr">
              <a:defRPr b="1">
                <a:solidFill>
                  <a:schemeClr val="bg1"/>
                </a:solidFill>
                <a:latin typeface="+mn-ea"/>
                <a:ea typeface="+mn-ea"/>
              </a:defRPr>
            </a:lvl1pPr>
          </a:lstStyle>
          <a:p>
            <a:r>
              <a:rPr lang="zh-CN" altLang="en-US" dirty="0"/>
              <a:t>单击此处编辑母版标题样式</a:t>
            </a:r>
          </a:p>
        </p:txBody>
      </p:sp>
      <p:pic>
        <p:nvPicPr>
          <p:cNvPr id="7" name="图片 6">
            <a:extLst>
              <a:ext uri="{FF2B5EF4-FFF2-40B4-BE49-F238E27FC236}">
                <a16:creationId xmlns:a16="http://schemas.microsoft.com/office/drawing/2014/main" id="{C152F6A3-37CF-43E2-8FBF-B992366BD2C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Tree>
    <p:extLst>
      <p:ext uri="{BB962C8B-B14F-4D97-AF65-F5344CB8AC3E}">
        <p14:creationId xmlns:p14="http://schemas.microsoft.com/office/powerpoint/2010/main" val="13551077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封面2">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07761" y="5815086"/>
            <a:ext cx="2458720" cy="650876"/>
          </a:xfrm>
          <a:prstGeom prst="rect">
            <a:avLst/>
          </a:prstGeom>
        </p:spPr>
      </p:pic>
      <p:sp>
        <p:nvSpPr>
          <p:cNvPr id="2" name="标题 1"/>
          <p:cNvSpPr>
            <a:spLocks noGrp="1"/>
          </p:cNvSpPr>
          <p:nvPr>
            <p:ph type="title"/>
          </p:nvPr>
        </p:nvSpPr>
        <p:spPr>
          <a:xfrm>
            <a:off x="469124" y="4006448"/>
            <a:ext cx="8325019" cy="1114192"/>
          </a:xfrm>
          <a:prstGeom prst="rect">
            <a:avLst/>
          </a:prstGeom>
        </p:spPr>
        <p:txBody>
          <a:bodyPr anchor="ctr">
            <a:noAutofit/>
          </a:bodyPr>
          <a:lstStyle>
            <a:lvl1pPr algn="l">
              <a:lnSpc>
                <a:spcPct val="100000"/>
              </a:lnSpc>
              <a:defRPr sz="4000" b="1">
                <a:solidFill>
                  <a:schemeClr val="bg1"/>
                </a:solidFill>
                <a:latin typeface="+mn-ea"/>
                <a:ea typeface="+mn-ea"/>
              </a:defRPr>
            </a:lvl1pPr>
          </a:lstStyle>
          <a:p>
            <a:r>
              <a:rPr lang="zh-CN" altLang="en-US" dirty="0"/>
              <a:t>单击此处编辑母版标题样式</a:t>
            </a:r>
          </a:p>
        </p:txBody>
      </p:sp>
      <p:sp>
        <p:nvSpPr>
          <p:cNvPr id="6" name="副标题 2"/>
          <p:cNvSpPr>
            <a:spLocks noGrp="1"/>
          </p:cNvSpPr>
          <p:nvPr>
            <p:ph type="subTitle" idx="1"/>
          </p:nvPr>
        </p:nvSpPr>
        <p:spPr>
          <a:xfrm>
            <a:off x="469125" y="5245248"/>
            <a:ext cx="5820358" cy="468179"/>
          </a:xfrm>
          <a:prstGeom prst="rect">
            <a:avLst/>
          </a:prstGeom>
        </p:spPr>
        <p:txBody>
          <a:bodyPr anchor="ctr">
            <a:noAutofit/>
          </a:bodyPr>
          <a:lstStyle>
            <a:lvl1pPr marL="0" indent="0" algn="l">
              <a:lnSpc>
                <a:spcPct val="100000"/>
              </a:lnSpc>
              <a:buNone/>
              <a:defRPr lang="zh-CN" altLang="en-US" sz="2400" b="0">
                <a:solidFill>
                  <a:schemeClr val="bg1"/>
                </a:solidFill>
                <a:latin typeface="+mn-ea"/>
                <a:ea typeface="+mn-ea"/>
                <a:cs typeface="+mj-cs"/>
              </a:defRPr>
            </a:lvl1pPr>
          </a:lstStyle>
          <a:p>
            <a:pPr marL="228600" lvl="0" indent="-228600" algn="ctr">
              <a:lnSpc>
                <a:spcPct val="90000"/>
              </a:lnSpc>
              <a:spcBef>
                <a:spcPct val="0"/>
              </a:spcBef>
            </a:pPr>
            <a:r>
              <a:rPr lang="zh-CN" altLang="en-US" dirty="0"/>
              <a:t>单击以编辑母版副标题样式</a:t>
            </a:r>
          </a:p>
        </p:txBody>
      </p:sp>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8132"/>
            <a:ext cx="9144000" cy="3931920"/>
          </a:xfrm>
          <a:prstGeom prst="rect">
            <a:avLst/>
          </a:prstGeom>
        </p:spPr>
      </p:pic>
      <p:cxnSp>
        <p:nvCxnSpPr>
          <p:cNvPr id="9" name="直接连接符 8"/>
          <p:cNvCxnSpPr/>
          <p:nvPr userDrawn="1"/>
        </p:nvCxnSpPr>
        <p:spPr>
          <a:xfrm>
            <a:off x="0" y="3893788"/>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文本占位符 6"/>
          <p:cNvSpPr>
            <a:spLocks noGrp="1"/>
          </p:cNvSpPr>
          <p:nvPr>
            <p:ph type="body" sz="quarter" idx="10" hasCustomPrompt="1"/>
          </p:nvPr>
        </p:nvSpPr>
        <p:spPr>
          <a:xfrm>
            <a:off x="469125" y="5815087"/>
            <a:ext cx="4159250" cy="499004"/>
          </a:xfrm>
          <a:prstGeom prst="rect">
            <a:avLst/>
          </a:prstGeom>
        </p:spPr>
        <p:txBody>
          <a:bodyPr>
            <a:noAutofit/>
          </a:bodyPr>
          <a:lstStyle>
            <a:lvl1pPr marL="0" indent="0">
              <a:lnSpc>
                <a:spcPct val="100000"/>
              </a:lnSpc>
              <a:buNone/>
              <a:defRPr sz="2400">
                <a:solidFill>
                  <a:schemeClr val="bg1"/>
                </a:solidFill>
                <a:latin typeface="+mn-ea"/>
                <a:ea typeface="+mn-ea"/>
              </a:defRPr>
            </a:lvl1pPr>
          </a:lstStyle>
          <a:p>
            <a:pPr lvl="0"/>
            <a:r>
              <a:rPr lang="zh-CN" altLang="en-US" dirty="0"/>
              <a:t>单击此处添加日期</a:t>
            </a:r>
          </a:p>
        </p:txBody>
      </p:sp>
    </p:spTree>
    <p:extLst>
      <p:ext uri="{BB962C8B-B14F-4D97-AF65-F5344CB8AC3E}">
        <p14:creationId xmlns:p14="http://schemas.microsoft.com/office/powerpoint/2010/main" val="3698099899"/>
      </p:ext>
    </p:extLst>
  </p:cSld>
  <p:clrMapOvr>
    <a:masterClrMapping/>
  </p:clrMapOvr>
  <p:extLst>
    <p:ext uri="{DCECCB84-F9BA-43D5-87BE-67443E8EF086}">
      <p15:sldGuideLst xmlns:p15="http://schemas.microsoft.com/office/powerpoint/2012/main">
        <p15:guide id="1" orient="horz" pos="2160">
          <p15:clr>
            <a:srgbClr val="FBAE40"/>
          </p15:clr>
        </p15:guide>
        <p15:guide id="2" pos="221">
          <p15:clr>
            <a:srgbClr val="FBAE40"/>
          </p15:clr>
        </p15:guide>
        <p15:guide id="3" pos="295"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sp>
        <p:nvSpPr>
          <p:cNvPr id="7" name="矩形 6"/>
          <p:cNvSpPr/>
          <p:nvPr userDrawn="1"/>
        </p:nvSpPr>
        <p:spPr>
          <a:xfrm>
            <a:off x="0" y="5821680"/>
            <a:ext cx="9144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mn-ea"/>
              <a:ea typeface="+mn-ea"/>
            </a:endParaRPr>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67294" y="6100773"/>
            <a:ext cx="1958547" cy="518469"/>
          </a:xfrm>
          <a:prstGeom prst="rect">
            <a:avLst/>
          </a:prstGeom>
        </p:spPr>
      </p:pic>
      <p:sp>
        <p:nvSpPr>
          <p:cNvPr id="2" name="标题 1"/>
          <p:cNvSpPr>
            <a:spLocks noGrp="1"/>
          </p:cNvSpPr>
          <p:nvPr>
            <p:ph type="title"/>
          </p:nvPr>
        </p:nvSpPr>
        <p:spPr>
          <a:xfrm>
            <a:off x="323851" y="235137"/>
            <a:ext cx="6474515" cy="337358"/>
          </a:xfrm>
          <a:prstGeom prst="rect">
            <a:avLst/>
          </a:prstGeom>
        </p:spPr>
        <p:txBody>
          <a:bodyPr anchor="ctr"/>
          <a:lstStyle>
            <a:lvl1pPr>
              <a:defRPr sz="2000">
                <a:solidFill>
                  <a:schemeClr val="accent1"/>
                </a:solidFill>
                <a:effectLst>
                  <a:glow rad="25400">
                    <a:srgbClr val="BFE2F3"/>
                  </a:glow>
                </a:effectLst>
                <a:latin typeface="+mn-ea"/>
                <a:ea typeface="+mn-ea"/>
              </a:defRPr>
            </a:lvl1pPr>
          </a:lstStyle>
          <a:p>
            <a:r>
              <a:rPr lang="zh-CN" altLang="en-US" dirty="0"/>
              <a:t>单击此处编辑母版标题样式</a:t>
            </a:r>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80411"/>
            <a:ext cx="9144000" cy="5181600"/>
          </a:xfrm>
          <a:prstGeom prst="rect">
            <a:avLst/>
          </a:prstGeom>
        </p:spPr>
      </p:pic>
    </p:spTree>
    <p:extLst>
      <p:ext uri="{BB962C8B-B14F-4D97-AF65-F5344CB8AC3E}">
        <p14:creationId xmlns:p14="http://schemas.microsoft.com/office/powerpoint/2010/main" val="1795392404"/>
      </p:ext>
    </p:extLst>
  </p:cSld>
  <p:clrMapOvr>
    <a:masterClrMapping/>
  </p:clrMapOvr>
  <p:extLst>
    <p:ext uri="{DCECCB84-F9BA-43D5-87BE-67443E8EF086}">
      <p15:sldGuideLst xmlns:p15="http://schemas.microsoft.com/office/powerpoint/2012/main">
        <p15:guide id="1" pos="4167">
          <p15:clr>
            <a:srgbClr val="FBAE40"/>
          </p15:clr>
        </p15:guide>
        <p15:guide id="2" pos="153">
          <p15:clr>
            <a:srgbClr val="FBAE40"/>
          </p15:clr>
        </p15:guide>
        <p15:guide id="3" pos="5556" userDrawn="1">
          <p15:clr>
            <a:srgbClr val="FBAE40"/>
          </p15:clr>
        </p15:guide>
        <p15:guide id="4" pos="20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内页">
    <p:spTree>
      <p:nvGrpSpPr>
        <p:cNvPr id="1" name=""/>
        <p:cNvGrpSpPr/>
        <p:nvPr/>
      </p:nvGrpSpPr>
      <p:grpSpPr>
        <a:xfrm>
          <a:off x="0" y="0"/>
          <a:ext cx="0" cy="0"/>
          <a:chOff x="0" y="0"/>
          <a:chExt cx="0" cy="0"/>
        </a:xfrm>
      </p:grpSpPr>
      <p:sp>
        <p:nvSpPr>
          <p:cNvPr id="15" name="矩形 14"/>
          <p:cNvSpPr/>
          <p:nvPr userDrawn="1"/>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mn-ea"/>
              <a:ea typeface="+mn-ea"/>
            </a:endParaRP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sp>
        <p:nvSpPr>
          <p:cNvPr id="3" name="内容占位符 2"/>
          <p:cNvSpPr>
            <a:spLocks noGrp="1"/>
          </p:cNvSpPr>
          <p:nvPr>
            <p:ph sz="quarter" idx="10" hasCustomPrompt="1"/>
          </p:nvPr>
        </p:nvSpPr>
        <p:spPr>
          <a:xfrm>
            <a:off x="494026" y="1685678"/>
            <a:ext cx="8372163" cy="4921498"/>
          </a:xfrm>
          <a:prstGeom prst="rect">
            <a:avLst/>
          </a:prstGeom>
        </p:spPr>
        <p:txBody>
          <a:bodyPr>
            <a:normAutofit/>
          </a:bodyPr>
          <a:lstStyle>
            <a:lvl1pPr>
              <a:buClr>
                <a:schemeClr val="accent1"/>
              </a:buClr>
              <a:defRPr sz="2000">
                <a:latin typeface="+mn-ea"/>
                <a:ea typeface="+mn-ea"/>
              </a:defRPr>
            </a:lvl1pPr>
            <a:lvl2pPr>
              <a:buClr>
                <a:schemeClr val="accent1"/>
              </a:buClr>
              <a:defRPr sz="1800">
                <a:latin typeface="+mn-ea"/>
                <a:ea typeface="+mn-ea"/>
              </a:defRPr>
            </a:lvl2pPr>
            <a:lvl3pPr>
              <a:buClr>
                <a:schemeClr val="accent1"/>
              </a:buClr>
              <a:defRPr sz="1600">
                <a:latin typeface="+mn-ea"/>
                <a:ea typeface="+mn-ea"/>
              </a:defRPr>
            </a:lvl3pPr>
            <a:lvl4pPr>
              <a:buClr>
                <a:schemeClr val="accent1"/>
              </a:buClr>
              <a:defRPr sz="1400">
                <a:latin typeface="+mn-ea"/>
                <a:ea typeface="+mn-ea"/>
              </a:defRPr>
            </a:lvl4pPr>
            <a:lvl5pPr>
              <a:buClr>
                <a:schemeClr val="accent1"/>
              </a:buClr>
              <a:defRPr sz="1400">
                <a:latin typeface="+mn-ea"/>
                <a:ea typeface="+mn-ea"/>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标题 4"/>
          <p:cNvSpPr>
            <a:spLocks noGrp="1"/>
          </p:cNvSpPr>
          <p:nvPr>
            <p:ph type="title"/>
          </p:nvPr>
        </p:nvSpPr>
        <p:spPr>
          <a:xfrm>
            <a:off x="494024" y="974279"/>
            <a:ext cx="8372163" cy="574183"/>
          </a:xfrm>
          <a:prstGeom prst="rect">
            <a:avLst/>
          </a:prstGeom>
        </p:spPr>
        <p:txBody>
          <a:bodyPr/>
          <a:lstStyle>
            <a:lvl1pPr>
              <a:defRPr sz="3200" b="1">
                <a:solidFill>
                  <a:schemeClr val="accent1"/>
                </a:solidFill>
                <a:latin typeface="+mn-ea"/>
                <a:ea typeface="+mn-ea"/>
              </a:defRPr>
            </a:lvl1pPr>
          </a:lstStyle>
          <a:p>
            <a:r>
              <a:rPr lang="zh-CN" altLang="en-US" dirty="0"/>
              <a:t>单击此处编辑母版标题样式</a:t>
            </a:r>
          </a:p>
        </p:txBody>
      </p:sp>
      <p:pic>
        <p:nvPicPr>
          <p:cNvPr id="16" name="图片 15">
            <a:extLst>
              <a:ext uri="{FF2B5EF4-FFF2-40B4-BE49-F238E27FC236}">
                <a16:creationId xmlns:a16="http://schemas.microsoft.com/office/drawing/2014/main" id="{04C817E6-192C-4754-B8B7-330AC0E79F2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17" name="图片 16">
            <a:extLst>
              <a:ext uri="{FF2B5EF4-FFF2-40B4-BE49-F238E27FC236}">
                <a16:creationId xmlns:a16="http://schemas.microsoft.com/office/drawing/2014/main" id="{EB62BA1A-208F-4939-8125-A164E6341A9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Tree>
    <p:extLst>
      <p:ext uri="{BB962C8B-B14F-4D97-AF65-F5344CB8AC3E}">
        <p14:creationId xmlns:p14="http://schemas.microsoft.com/office/powerpoint/2010/main" val="413226974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15" name="矩形 14"/>
          <p:cNvSpPr/>
          <p:nvPr userDrawn="1"/>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mn-ea"/>
              <a:ea typeface="+mn-ea"/>
            </a:endParaRP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sp>
        <p:nvSpPr>
          <p:cNvPr id="3" name="内容占位符 2"/>
          <p:cNvSpPr>
            <a:spLocks noGrp="1"/>
          </p:cNvSpPr>
          <p:nvPr>
            <p:ph sz="quarter" idx="10" hasCustomPrompt="1"/>
          </p:nvPr>
        </p:nvSpPr>
        <p:spPr>
          <a:xfrm>
            <a:off x="494026" y="1685678"/>
            <a:ext cx="8372163" cy="4921498"/>
          </a:xfrm>
          <a:prstGeom prst="rect">
            <a:avLst/>
          </a:prstGeom>
        </p:spPr>
        <p:txBody>
          <a:bodyPr>
            <a:normAutofit/>
          </a:bodyPr>
          <a:lstStyle>
            <a:lvl1pPr>
              <a:buClr>
                <a:schemeClr val="accent1"/>
              </a:buClr>
              <a:defRPr sz="2000">
                <a:latin typeface="+mn-ea"/>
                <a:ea typeface="+mn-ea"/>
              </a:defRPr>
            </a:lvl1pPr>
            <a:lvl2pPr>
              <a:buClr>
                <a:schemeClr val="accent1"/>
              </a:buClr>
              <a:defRPr sz="1800">
                <a:latin typeface="+mn-ea"/>
                <a:ea typeface="+mn-ea"/>
              </a:defRPr>
            </a:lvl2pPr>
            <a:lvl3pPr>
              <a:buClr>
                <a:schemeClr val="accent1"/>
              </a:buClr>
              <a:defRPr sz="1600">
                <a:latin typeface="+mn-ea"/>
                <a:ea typeface="+mn-ea"/>
              </a:defRPr>
            </a:lvl3pPr>
            <a:lvl4pPr>
              <a:buClr>
                <a:schemeClr val="accent1"/>
              </a:buClr>
              <a:defRPr sz="1400">
                <a:latin typeface="+mn-ea"/>
                <a:ea typeface="+mn-ea"/>
              </a:defRPr>
            </a:lvl4pPr>
            <a:lvl5pPr>
              <a:buClr>
                <a:schemeClr val="accent1"/>
              </a:buClr>
              <a:defRPr sz="1400">
                <a:latin typeface="+mn-ea"/>
                <a:ea typeface="+mn-ea"/>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标题 4"/>
          <p:cNvSpPr>
            <a:spLocks noGrp="1"/>
          </p:cNvSpPr>
          <p:nvPr>
            <p:ph type="title"/>
          </p:nvPr>
        </p:nvSpPr>
        <p:spPr>
          <a:xfrm>
            <a:off x="494026" y="975602"/>
            <a:ext cx="8372163" cy="574183"/>
          </a:xfrm>
          <a:prstGeom prst="rect">
            <a:avLst/>
          </a:prstGeom>
        </p:spPr>
        <p:txBody>
          <a:bodyPr/>
          <a:lstStyle>
            <a:lvl1pPr>
              <a:defRPr sz="3200" b="1">
                <a:solidFill>
                  <a:schemeClr val="accent1"/>
                </a:solidFill>
                <a:latin typeface="+mn-ea"/>
                <a:ea typeface="+mn-ea"/>
              </a:defRPr>
            </a:lvl1pPr>
          </a:lstStyle>
          <a:p>
            <a:r>
              <a:rPr lang="zh-CN" altLang="en-US" dirty="0"/>
              <a:t>单击此处编辑母版标题样式</a:t>
            </a:r>
          </a:p>
        </p:txBody>
      </p:sp>
      <p:pic>
        <p:nvPicPr>
          <p:cNvPr id="21" name="图片 20">
            <a:extLst>
              <a:ext uri="{FF2B5EF4-FFF2-40B4-BE49-F238E27FC236}">
                <a16:creationId xmlns:a16="http://schemas.microsoft.com/office/drawing/2014/main" id="{164A0CD3-1D14-4369-AD89-BE7AAE70D68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22" name="图片 21">
            <a:extLst>
              <a:ext uri="{FF2B5EF4-FFF2-40B4-BE49-F238E27FC236}">
                <a16:creationId xmlns:a16="http://schemas.microsoft.com/office/drawing/2014/main" id="{82098138-85FA-4CAB-A03E-9083CFAED9F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9" name="文本框 8"/>
          <p:cNvSpPr txBox="1"/>
          <p:nvPr/>
        </p:nvSpPr>
        <p:spPr>
          <a:xfrm>
            <a:off x="8250027" y="311755"/>
            <a:ext cx="542456" cy="276999"/>
          </a:xfrm>
          <a:prstGeom prst="rect">
            <a:avLst/>
          </a:prstGeom>
          <a:noFill/>
        </p:spPr>
        <p:txBody>
          <a:bodyPr wrap="none" rtlCol="0">
            <a:spAutoFit/>
          </a:bodyPr>
          <a:lstStyle/>
          <a:p>
            <a:r>
              <a:rPr lang="en-US" altLang="zh-CN" sz="1200" spc="-60" baseline="0" dirty="0">
                <a:solidFill>
                  <a:schemeClr val="bg1"/>
                </a:solidFill>
                <a:latin typeface="+mn-ea"/>
                <a:ea typeface="+mn-ea"/>
              </a:rPr>
              <a:t>Page .</a:t>
            </a:r>
            <a:endParaRPr lang="zh-CN" altLang="en-US" sz="1200" spc="-60" baseline="0" dirty="0">
              <a:solidFill>
                <a:schemeClr val="bg1"/>
              </a:solidFill>
              <a:latin typeface="+mn-ea"/>
              <a:ea typeface="+mn-ea"/>
            </a:endParaRPr>
          </a:p>
        </p:txBody>
      </p:sp>
      <p:sp>
        <p:nvSpPr>
          <p:cNvPr id="10" name="灯片编号占位符 5"/>
          <p:cNvSpPr txBox="1">
            <a:spLocks/>
          </p:cNvSpPr>
          <p:nvPr/>
        </p:nvSpPr>
        <p:spPr>
          <a:xfrm>
            <a:off x="8697601" y="311755"/>
            <a:ext cx="34913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z="1200" smtClean="0">
                <a:latin typeface="+mn-ea"/>
                <a:ea typeface="+mn-ea"/>
              </a:rPr>
              <a:pPr lvl="0"/>
              <a:t>‹#›</a:t>
            </a:fld>
            <a:endParaRPr lang="zh-CN" altLang="en-US" sz="1200" dirty="0">
              <a:latin typeface="+mn-ea"/>
              <a:ea typeface="+mn-ea"/>
            </a:endParaRPr>
          </a:p>
        </p:txBody>
      </p:sp>
      <p:sp>
        <p:nvSpPr>
          <p:cNvPr id="16" name="文本框 15"/>
          <p:cNvSpPr txBox="1"/>
          <p:nvPr userDrawn="1"/>
        </p:nvSpPr>
        <p:spPr>
          <a:xfrm>
            <a:off x="8250026" y="311755"/>
            <a:ext cx="542456" cy="276999"/>
          </a:xfrm>
          <a:prstGeom prst="rect">
            <a:avLst/>
          </a:prstGeom>
          <a:noFill/>
        </p:spPr>
        <p:txBody>
          <a:bodyPr wrap="none" rtlCol="0">
            <a:spAutoFit/>
          </a:bodyPr>
          <a:lstStyle/>
          <a:p>
            <a:r>
              <a:rPr lang="en-US" altLang="zh-CN" sz="1200" spc="-60" baseline="0" dirty="0">
                <a:solidFill>
                  <a:schemeClr val="bg1"/>
                </a:solidFill>
                <a:latin typeface="+mn-ea"/>
                <a:ea typeface="+mn-ea"/>
              </a:rPr>
              <a:t>Page .</a:t>
            </a:r>
            <a:endParaRPr lang="zh-CN" altLang="en-US" sz="1200" spc="-60" baseline="0" dirty="0">
              <a:solidFill>
                <a:schemeClr val="bg1"/>
              </a:solidFill>
              <a:latin typeface="+mn-ea"/>
              <a:ea typeface="+mn-ea"/>
            </a:endParaRPr>
          </a:p>
        </p:txBody>
      </p:sp>
      <p:sp>
        <p:nvSpPr>
          <p:cNvPr id="17" name="灯片编号占位符 5"/>
          <p:cNvSpPr txBox="1">
            <a:spLocks/>
          </p:cNvSpPr>
          <p:nvPr userDrawn="1"/>
        </p:nvSpPr>
        <p:spPr>
          <a:xfrm>
            <a:off x="8697600" y="311755"/>
            <a:ext cx="34913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latin typeface="+mn-ea"/>
                <a:ea typeface="+mn-ea"/>
              </a:rPr>
              <a:pPr lvl="0"/>
              <a:t>‹#›</a:t>
            </a:fld>
            <a:endParaRPr lang="zh-CN" altLang="en-US" dirty="0">
              <a:latin typeface="+mn-ea"/>
              <a:ea typeface="+mn-ea"/>
            </a:endParaRPr>
          </a:p>
        </p:txBody>
      </p:sp>
    </p:spTree>
    <p:extLst>
      <p:ext uri="{BB962C8B-B14F-4D97-AF65-F5344CB8AC3E}">
        <p14:creationId xmlns:p14="http://schemas.microsoft.com/office/powerpoint/2010/main" val="134762871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纯标题">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userDrawn="1"/>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mn-ea"/>
              <a:ea typeface="+mn-ea"/>
            </a:endParaRPr>
          </a:p>
        </p:txBody>
      </p:sp>
      <p:sp>
        <p:nvSpPr>
          <p:cNvPr id="5" name="标题 4"/>
          <p:cNvSpPr>
            <a:spLocks noGrp="1"/>
          </p:cNvSpPr>
          <p:nvPr>
            <p:ph type="title"/>
          </p:nvPr>
        </p:nvSpPr>
        <p:spPr>
          <a:xfrm>
            <a:off x="494026" y="975602"/>
            <a:ext cx="8372163" cy="574183"/>
          </a:xfrm>
          <a:prstGeom prst="rect">
            <a:avLst/>
          </a:prstGeom>
        </p:spPr>
        <p:txBody>
          <a:bodyPr/>
          <a:lstStyle>
            <a:lvl1pPr>
              <a:defRPr sz="3200" b="1">
                <a:solidFill>
                  <a:schemeClr val="accent1"/>
                </a:solidFill>
                <a:latin typeface="+mn-ea"/>
                <a:ea typeface="+mn-ea"/>
              </a:defRPr>
            </a:lvl1pPr>
          </a:lstStyle>
          <a:p>
            <a:r>
              <a:rPr lang="zh-CN" altLang="en-US"/>
              <a:t>单击此处编辑母版标题样式</a:t>
            </a:r>
          </a:p>
        </p:txBody>
      </p:sp>
      <p:pic>
        <p:nvPicPr>
          <p:cNvPr id="6" name="图片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spTree>
    <p:extLst>
      <p:ext uri="{BB962C8B-B14F-4D97-AF65-F5344CB8AC3E}">
        <p14:creationId xmlns:p14="http://schemas.microsoft.com/office/powerpoint/2010/main" val="3826052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纯标题-有页码">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userDrawn="1"/>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mn-ea"/>
              <a:ea typeface="+mn-ea"/>
            </a:endParaRPr>
          </a:p>
        </p:txBody>
      </p:sp>
      <p:sp>
        <p:nvSpPr>
          <p:cNvPr id="5" name="标题 4"/>
          <p:cNvSpPr>
            <a:spLocks noGrp="1"/>
          </p:cNvSpPr>
          <p:nvPr>
            <p:ph type="title"/>
          </p:nvPr>
        </p:nvSpPr>
        <p:spPr>
          <a:xfrm>
            <a:off x="494026" y="975602"/>
            <a:ext cx="8372163" cy="574183"/>
          </a:xfrm>
          <a:prstGeom prst="rect">
            <a:avLst/>
          </a:prstGeom>
        </p:spPr>
        <p:txBody>
          <a:bodyPr/>
          <a:lstStyle>
            <a:lvl1pPr>
              <a:defRPr sz="3200" b="1">
                <a:solidFill>
                  <a:schemeClr val="accent1"/>
                </a:solidFill>
                <a:latin typeface="+mn-ea"/>
                <a:ea typeface="+mn-ea"/>
              </a:defRPr>
            </a:lvl1pPr>
          </a:lstStyle>
          <a:p>
            <a:r>
              <a:rPr lang="zh-CN" altLang="en-US" dirty="0"/>
              <a:t>单击此处编辑母版标题样式</a:t>
            </a:r>
          </a:p>
        </p:txBody>
      </p:sp>
      <p:sp>
        <p:nvSpPr>
          <p:cNvPr id="10" name="文本框 9"/>
          <p:cNvSpPr txBox="1"/>
          <p:nvPr/>
        </p:nvSpPr>
        <p:spPr>
          <a:xfrm>
            <a:off x="8250027" y="311755"/>
            <a:ext cx="542456" cy="276999"/>
          </a:xfrm>
          <a:prstGeom prst="rect">
            <a:avLst/>
          </a:prstGeom>
          <a:noFill/>
        </p:spPr>
        <p:txBody>
          <a:bodyPr wrap="none" rtlCol="0">
            <a:spAutoFit/>
          </a:bodyPr>
          <a:lstStyle/>
          <a:p>
            <a:r>
              <a:rPr lang="en-US" altLang="zh-CN" sz="1200" spc="-60" baseline="0" dirty="0">
                <a:solidFill>
                  <a:schemeClr val="bg1"/>
                </a:solidFill>
                <a:latin typeface="+mn-ea"/>
                <a:ea typeface="+mn-ea"/>
              </a:rPr>
              <a:t>Page .</a:t>
            </a:r>
            <a:endParaRPr lang="zh-CN" altLang="en-US" sz="1200" spc="-60" baseline="0" dirty="0">
              <a:solidFill>
                <a:schemeClr val="bg1"/>
              </a:solidFill>
              <a:latin typeface="+mn-ea"/>
              <a:ea typeface="+mn-ea"/>
            </a:endParaRPr>
          </a:p>
        </p:txBody>
      </p:sp>
      <p:sp>
        <p:nvSpPr>
          <p:cNvPr id="12" name="灯片编号占位符 5"/>
          <p:cNvSpPr txBox="1">
            <a:spLocks/>
          </p:cNvSpPr>
          <p:nvPr/>
        </p:nvSpPr>
        <p:spPr>
          <a:xfrm>
            <a:off x="8696566"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z="1200" smtClean="0">
                <a:latin typeface="+mn-ea"/>
                <a:ea typeface="+mn-ea"/>
              </a:rPr>
              <a:pPr lvl="0"/>
              <a:t>‹#›</a:t>
            </a:fld>
            <a:endParaRPr lang="zh-CN" altLang="en-US" sz="1200" dirty="0">
              <a:latin typeface="+mn-ea"/>
              <a:ea typeface="+mn-ea"/>
            </a:endParaRPr>
          </a:p>
        </p:txBody>
      </p:sp>
      <p:pic>
        <p:nvPicPr>
          <p:cNvPr id="9" name="图片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sp>
        <p:nvSpPr>
          <p:cNvPr id="16" name="文本框 15"/>
          <p:cNvSpPr txBox="1"/>
          <p:nvPr userDrawn="1"/>
        </p:nvSpPr>
        <p:spPr>
          <a:xfrm>
            <a:off x="8250026" y="311755"/>
            <a:ext cx="542456" cy="276999"/>
          </a:xfrm>
          <a:prstGeom prst="rect">
            <a:avLst/>
          </a:prstGeom>
          <a:noFill/>
        </p:spPr>
        <p:txBody>
          <a:bodyPr wrap="none" rtlCol="0">
            <a:spAutoFit/>
          </a:bodyPr>
          <a:lstStyle/>
          <a:p>
            <a:r>
              <a:rPr lang="en-US" altLang="zh-CN" sz="1200" spc="-60" baseline="0" dirty="0">
                <a:solidFill>
                  <a:schemeClr val="bg1"/>
                </a:solidFill>
                <a:latin typeface="+mn-ea"/>
                <a:ea typeface="+mn-ea"/>
              </a:rPr>
              <a:t>Page .</a:t>
            </a:r>
            <a:endParaRPr lang="zh-CN" altLang="en-US" sz="1200" spc="-60" baseline="0" dirty="0">
              <a:solidFill>
                <a:schemeClr val="bg1"/>
              </a:solidFill>
              <a:latin typeface="+mn-ea"/>
              <a:ea typeface="+mn-ea"/>
            </a:endParaRPr>
          </a:p>
        </p:txBody>
      </p:sp>
      <p:sp>
        <p:nvSpPr>
          <p:cNvPr id="17" name="灯片编号占位符 5"/>
          <p:cNvSpPr txBox="1">
            <a:spLocks/>
          </p:cNvSpPr>
          <p:nvPr userDrawn="1"/>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latin typeface="+mn-ea"/>
                <a:ea typeface="+mn-ea"/>
              </a:rPr>
              <a:pPr lvl="0"/>
              <a:t>‹#›</a:t>
            </a:fld>
            <a:endParaRPr lang="zh-CN" altLang="en-US" dirty="0">
              <a:latin typeface="+mn-ea"/>
              <a:ea typeface="+mn-ea"/>
            </a:endParaRPr>
          </a:p>
        </p:txBody>
      </p:sp>
    </p:spTree>
    <p:extLst>
      <p:ext uri="{BB962C8B-B14F-4D97-AF65-F5344CB8AC3E}">
        <p14:creationId xmlns:p14="http://schemas.microsoft.com/office/powerpoint/2010/main" val="3098907289"/>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userDrawn="1"/>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mn-ea"/>
              <a:ea typeface="+mn-ea"/>
            </a:endParaRPr>
          </a:p>
        </p:txBody>
      </p:sp>
    </p:spTree>
    <p:extLst>
      <p:ext uri="{BB962C8B-B14F-4D97-AF65-F5344CB8AC3E}">
        <p14:creationId xmlns:p14="http://schemas.microsoft.com/office/powerpoint/2010/main" val="2918438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userDrawn="1"/>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mn-ea"/>
              <a:ea typeface="+mn-ea"/>
            </a:endParaRPr>
          </a:p>
        </p:txBody>
      </p:sp>
      <p:sp>
        <p:nvSpPr>
          <p:cNvPr id="5" name="文本框 4"/>
          <p:cNvSpPr txBox="1"/>
          <p:nvPr/>
        </p:nvSpPr>
        <p:spPr>
          <a:xfrm>
            <a:off x="8250027" y="311755"/>
            <a:ext cx="542456" cy="276999"/>
          </a:xfrm>
          <a:prstGeom prst="rect">
            <a:avLst/>
          </a:prstGeom>
          <a:noFill/>
        </p:spPr>
        <p:txBody>
          <a:bodyPr wrap="none" rtlCol="0">
            <a:spAutoFit/>
          </a:bodyPr>
          <a:lstStyle/>
          <a:p>
            <a:r>
              <a:rPr lang="en-US" altLang="zh-CN" sz="1200" spc="-60" baseline="0" dirty="0">
                <a:solidFill>
                  <a:schemeClr val="bg1"/>
                </a:solidFill>
                <a:latin typeface="+mn-ea"/>
                <a:ea typeface="+mn-ea"/>
              </a:rPr>
              <a:t>Page .</a:t>
            </a:r>
            <a:endParaRPr lang="zh-CN" altLang="en-US" sz="1200" spc="-60" baseline="0" dirty="0">
              <a:solidFill>
                <a:schemeClr val="bg1"/>
              </a:solidFill>
              <a:latin typeface="+mn-ea"/>
              <a:ea typeface="+mn-ea"/>
            </a:endParaRPr>
          </a:p>
        </p:txBody>
      </p:sp>
      <p:sp>
        <p:nvSpPr>
          <p:cNvPr id="7" name="灯片编号占位符 5"/>
          <p:cNvSpPr>
            <a:spLocks noGrp="1"/>
          </p:cNvSpPr>
          <p:nvPr>
            <p:ph type="sldNum" sz="quarter" idx="12"/>
          </p:nvPr>
        </p:nvSpPr>
        <p:spPr>
          <a:xfrm>
            <a:off x="8697601" y="313202"/>
            <a:ext cx="349135" cy="276999"/>
          </a:xfrm>
          <a:prstGeom prst="rect">
            <a:avLst/>
          </a:prstGeom>
          <a:noFill/>
        </p:spPr>
        <p:txBody>
          <a:bodyPr wrap="none" rtlCol="0">
            <a:spAutoFit/>
          </a:bodyPr>
          <a:lstStyle>
            <a:lvl1pPr>
              <a:defRPr lang="zh-CN" altLang="en-US" sz="1200" spc="-60" baseline="0" smtClean="0">
                <a:solidFill>
                  <a:schemeClr val="bg1"/>
                </a:solidFill>
                <a:latin typeface="+mn-ea"/>
                <a:ea typeface="+mn-ea"/>
              </a:defRPr>
            </a:lvl1pPr>
          </a:lstStyle>
          <a:p>
            <a:fld id="{E1703B59-C883-4B8B-974E-AFB30A6C43A7}" type="slidenum">
              <a:rPr lang="en-US" altLang="zh-CN" smtClean="0"/>
              <a:pPr/>
              <a:t>‹#›</a:t>
            </a:fld>
            <a:endParaRPr lang="en-US" altLang="zh-CN"/>
          </a:p>
        </p:txBody>
      </p:sp>
      <p:sp>
        <p:nvSpPr>
          <p:cNvPr id="12" name="文本框 11"/>
          <p:cNvSpPr txBox="1"/>
          <p:nvPr userDrawn="1"/>
        </p:nvSpPr>
        <p:spPr>
          <a:xfrm>
            <a:off x="8250026" y="311755"/>
            <a:ext cx="542456" cy="276999"/>
          </a:xfrm>
          <a:prstGeom prst="rect">
            <a:avLst/>
          </a:prstGeom>
          <a:noFill/>
        </p:spPr>
        <p:txBody>
          <a:bodyPr wrap="none" rtlCol="0">
            <a:spAutoFit/>
          </a:bodyPr>
          <a:lstStyle/>
          <a:p>
            <a:r>
              <a:rPr lang="en-US" altLang="zh-CN" sz="1200" spc="-60" baseline="0" dirty="0">
                <a:solidFill>
                  <a:schemeClr val="bg1"/>
                </a:solidFill>
                <a:latin typeface="+mn-ea"/>
                <a:ea typeface="+mn-ea"/>
              </a:rPr>
              <a:t>Page .</a:t>
            </a:r>
            <a:endParaRPr lang="zh-CN" altLang="en-US" sz="1200" spc="-60" baseline="0" dirty="0">
              <a:solidFill>
                <a:schemeClr val="bg1"/>
              </a:solidFill>
              <a:latin typeface="+mn-ea"/>
              <a:ea typeface="+mn-ea"/>
            </a:endParaRPr>
          </a:p>
        </p:txBody>
      </p:sp>
      <p:sp>
        <p:nvSpPr>
          <p:cNvPr id="13" name="灯片编号占位符 5">
            <a:extLst>
              <a:ext uri="{FF2B5EF4-FFF2-40B4-BE49-F238E27FC236}">
                <a16:creationId xmlns:a16="http://schemas.microsoft.com/office/drawing/2014/main" id="{AE964A2D-3DE1-4848-AA03-BCD5571EF139}"/>
              </a:ext>
            </a:extLst>
          </p:cNvPr>
          <p:cNvSpPr txBox="1">
            <a:spLocks/>
          </p:cNvSpPr>
          <p:nvPr userDrawn="1"/>
        </p:nvSpPr>
        <p:spPr>
          <a:xfrm>
            <a:off x="8697600" y="311755"/>
            <a:ext cx="34913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latin typeface="+mn-ea"/>
                <a:ea typeface="+mn-ea"/>
              </a:rPr>
              <a:pPr lvl="0"/>
              <a:t>‹#›</a:t>
            </a:fld>
            <a:endParaRPr lang="zh-CN" altLang="en-US" dirty="0">
              <a:latin typeface="+mn-ea"/>
              <a:ea typeface="+mn-ea"/>
            </a:endParaRPr>
          </a:p>
        </p:txBody>
      </p:sp>
    </p:spTree>
    <p:extLst>
      <p:ext uri="{BB962C8B-B14F-4D97-AF65-F5344CB8AC3E}">
        <p14:creationId xmlns:p14="http://schemas.microsoft.com/office/powerpoint/2010/main" val="1134775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3878361"/>
      </p:ext>
    </p:extLst>
  </p:cSld>
  <p:clrMap bg1="lt1" tx1="dk1" bg2="lt2" tx2="dk2" accent1="accent1" accent2="accent2" accent3="accent3" accent4="accent4" accent5="accent5" accent6="accent6" hlink="hlink" folHlink="folHlink"/>
  <p:sldLayoutIdLst>
    <p:sldLayoutId id="2147483678" r:id="rId1"/>
    <p:sldLayoutId id="2147483690" r:id="rId2"/>
    <p:sldLayoutId id="2147483681" r:id="rId3"/>
    <p:sldLayoutId id="2147483679" r:id="rId4"/>
    <p:sldLayoutId id="2147483680" r:id="rId5"/>
    <p:sldLayoutId id="2147483682" r:id="rId6"/>
    <p:sldLayoutId id="2147483683" r:id="rId7"/>
    <p:sldLayoutId id="2147483684" r:id="rId8"/>
    <p:sldLayoutId id="2147483685" r:id="rId9"/>
    <p:sldLayoutId id="2147483695" r:id="rId10"/>
    <p:sldLayoutId id="2147483696" r:id="rId11"/>
    <p:sldLayoutId id="2147483686" r:id="rId12"/>
    <p:sldLayoutId id="2147483687" r:id="rId13"/>
    <p:sldLayoutId id="2147483688" r:id="rId14"/>
    <p:sldLayoutId id="2147483689" r:id="rId15"/>
    <p:sldLayoutId id="2147483693"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emf"/><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 Id="rId6" Type="http://schemas.openxmlformats.org/officeDocument/2006/relationships/image" Target="../media/image220.png"/><Relationship Id="rId5" Type="http://schemas.openxmlformats.org/officeDocument/2006/relationships/image" Target="../media/image210.png"/><Relationship Id="rId4" Type="http://schemas.openxmlformats.org/officeDocument/2006/relationships/image" Target="../media/image200.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28650" y="4070056"/>
            <a:ext cx="7886700" cy="899510"/>
          </a:xfrm>
        </p:spPr>
        <p:txBody>
          <a:bodyPr/>
          <a:lstStyle/>
          <a:p>
            <a:r>
              <a:rPr lang="zh-CN" altLang="en-US" sz="4400" dirty="0"/>
              <a:t>博士学位论文答辩</a:t>
            </a:r>
          </a:p>
        </p:txBody>
      </p:sp>
      <p:sp>
        <p:nvSpPr>
          <p:cNvPr id="2" name="副标题 1"/>
          <p:cNvSpPr>
            <a:spLocks noGrp="1"/>
          </p:cNvSpPr>
          <p:nvPr>
            <p:ph type="subTitle" idx="1"/>
          </p:nvPr>
        </p:nvSpPr>
        <p:spPr>
          <a:xfrm>
            <a:off x="628650" y="5034521"/>
            <a:ext cx="7886700" cy="604299"/>
          </a:xfrm>
        </p:spPr>
        <p:txBody>
          <a:bodyPr/>
          <a:lstStyle/>
          <a:p>
            <a:r>
              <a:rPr lang="zh-CN" altLang="en-US" dirty="0"/>
              <a:t>答辩人：周志明         指导老师：俞勇教授</a:t>
            </a:r>
          </a:p>
        </p:txBody>
      </p:sp>
    </p:spTree>
    <p:extLst>
      <p:ext uri="{BB962C8B-B14F-4D97-AF65-F5344CB8AC3E}">
        <p14:creationId xmlns:p14="http://schemas.microsoft.com/office/powerpoint/2010/main" val="1722887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D85E395-1414-4DF9-8716-A8748C1058CC}"/>
              </a:ext>
            </a:extLst>
          </p:cNvPr>
          <p:cNvSpPr>
            <a:spLocks noGrp="1"/>
          </p:cNvSpPr>
          <p:nvPr>
            <p:ph sz="quarter" idx="10"/>
          </p:nvPr>
        </p:nvSpPr>
        <p:spPr/>
        <p:txBody>
          <a:bodyPr/>
          <a:lstStyle/>
          <a:p>
            <a:pPr>
              <a:lnSpc>
                <a:spcPct val="150000"/>
              </a:lnSpc>
            </a:pPr>
            <a:r>
              <a:rPr lang="zh-CN" altLang="en-US" dirty="0"/>
              <a:t>度量函数角度理解的不足：</a:t>
            </a:r>
            <a:endParaRPr lang="en-US" altLang="zh-CN" dirty="0"/>
          </a:p>
          <a:p>
            <a:pPr lvl="1">
              <a:lnSpc>
                <a:spcPct val="150000"/>
              </a:lnSpc>
            </a:pPr>
            <a:endParaRPr lang="en-US" altLang="zh-CN" dirty="0"/>
          </a:p>
          <a:p>
            <a:pPr lvl="1">
              <a:lnSpc>
                <a:spcPct val="150000"/>
              </a:lnSpc>
            </a:pPr>
            <a:r>
              <a:rPr lang="zh-CN" altLang="en-US" dirty="0"/>
              <a:t>存在分布重叠的情况，</a:t>
            </a:r>
            <a:r>
              <a:rPr lang="en-US" altLang="zh-CN" dirty="0"/>
              <a:t>JS</a:t>
            </a:r>
            <a:r>
              <a:rPr lang="zh-CN" altLang="en-US" dirty="0"/>
              <a:t>散度依旧无法提供有效梯度</a:t>
            </a:r>
            <a:endParaRPr lang="en-US" altLang="zh-CN" dirty="0"/>
          </a:p>
          <a:p>
            <a:pPr lvl="1">
              <a:lnSpc>
                <a:spcPct val="150000"/>
              </a:lnSpc>
            </a:pPr>
            <a:endParaRPr lang="en-US" altLang="zh-CN" dirty="0"/>
          </a:p>
          <a:p>
            <a:pPr lvl="1">
              <a:lnSpc>
                <a:spcPct val="150000"/>
              </a:lnSpc>
            </a:pPr>
            <a:r>
              <a:rPr lang="zh-CN" altLang="en-US" dirty="0"/>
              <a:t>度量函数的角度</a:t>
            </a:r>
            <a:r>
              <a:rPr lang="zh-CN" altLang="en-US" b="1" dirty="0"/>
              <a:t>无法完全解释</a:t>
            </a:r>
            <a:r>
              <a:rPr lang="zh-CN" altLang="en-US" dirty="0"/>
              <a:t>生成对抗网络的收敛性问题</a:t>
            </a:r>
            <a:endParaRPr lang="en-US" altLang="zh-CN" dirty="0"/>
          </a:p>
          <a:p>
            <a:pPr lvl="1">
              <a:lnSpc>
                <a:spcPct val="150000"/>
              </a:lnSpc>
            </a:pPr>
            <a:endParaRPr lang="en-US" dirty="0"/>
          </a:p>
          <a:p>
            <a:pPr lvl="1">
              <a:lnSpc>
                <a:spcPct val="150000"/>
              </a:lnSpc>
            </a:pPr>
            <a:endParaRPr lang="en-US" dirty="0"/>
          </a:p>
        </p:txBody>
      </p:sp>
      <p:sp>
        <p:nvSpPr>
          <p:cNvPr id="3" name="标题 2">
            <a:extLst>
              <a:ext uri="{FF2B5EF4-FFF2-40B4-BE49-F238E27FC236}">
                <a16:creationId xmlns:a16="http://schemas.microsoft.com/office/drawing/2014/main" id="{ED61C499-ACC6-4AC1-8C6F-3885EEE0EFA3}"/>
              </a:ext>
            </a:extLst>
          </p:cNvPr>
          <p:cNvSpPr>
            <a:spLocks noGrp="1"/>
          </p:cNvSpPr>
          <p:nvPr>
            <p:ph type="title"/>
          </p:nvPr>
        </p:nvSpPr>
        <p:spPr/>
        <p:txBody>
          <a:bodyPr/>
          <a:lstStyle/>
          <a:p>
            <a:r>
              <a:rPr lang="zh-CN" altLang="en-US" dirty="0"/>
              <a:t>主要结论 </a:t>
            </a:r>
            <a:endParaRPr lang="en-US" dirty="0"/>
          </a:p>
        </p:txBody>
      </p:sp>
      <p:grpSp>
        <p:nvGrpSpPr>
          <p:cNvPr id="4" name="组合 3">
            <a:extLst>
              <a:ext uri="{FF2B5EF4-FFF2-40B4-BE49-F238E27FC236}">
                <a16:creationId xmlns:a16="http://schemas.microsoft.com/office/drawing/2014/main" id="{03F180FA-9125-4B82-B938-8B20428F0365}"/>
              </a:ext>
            </a:extLst>
          </p:cNvPr>
          <p:cNvGrpSpPr/>
          <p:nvPr/>
        </p:nvGrpSpPr>
        <p:grpSpPr>
          <a:xfrm>
            <a:off x="1520186" y="4829758"/>
            <a:ext cx="5117900" cy="1193127"/>
            <a:chOff x="853919" y="5635613"/>
            <a:chExt cx="5117900" cy="1193127"/>
          </a:xfrm>
        </p:grpSpPr>
        <p:pic>
          <p:nvPicPr>
            <p:cNvPr id="5" name="图片 4">
              <a:extLst>
                <a:ext uri="{FF2B5EF4-FFF2-40B4-BE49-F238E27FC236}">
                  <a16:creationId xmlns:a16="http://schemas.microsoft.com/office/drawing/2014/main" id="{2056E5D9-782A-4B2A-AC39-709A96043B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64211" y="5664513"/>
              <a:ext cx="2807608" cy="1164227"/>
            </a:xfrm>
            <a:prstGeom prst="rect">
              <a:avLst/>
            </a:prstGeom>
          </p:spPr>
        </p:pic>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2EE4FE01-E187-4E44-BAA1-E8A5ADC84193}"/>
                    </a:ext>
                  </a:extLst>
                </p:cNvPr>
                <p:cNvSpPr/>
                <p:nvPr/>
              </p:nvSpPr>
              <p:spPr>
                <a:xfrm>
                  <a:off x="853919" y="5635613"/>
                  <a:ext cx="2080121" cy="5729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400" i="1" dirty="0" smtClean="0">
                                <a:latin typeface="Cambria Math" panose="02040503050406030204" pitchFamily="18" charset="0"/>
                              </a:rPr>
                            </m:ctrlPr>
                          </m:sSubPr>
                          <m:e>
                            <m:r>
                              <a:rPr lang="en-US" altLang="zh-CN" sz="1400" i="1" dirty="0">
                                <a:latin typeface="Cambria Math" panose="02040503050406030204" pitchFamily="18" charset="0"/>
                              </a:rPr>
                              <m:t>𝑃</m:t>
                            </m:r>
                          </m:e>
                          <m:sub>
                            <m:r>
                              <a:rPr lang="en-US" altLang="zh-CN" sz="1400" i="1" dirty="0">
                                <a:latin typeface="Cambria Math" panose="02040503050406030204" pitchFamily="18" charset="0"/>
                              </a:rPr>
                              <m:t>𝑔</m:t>
                            </m:r>
                          </m:sub>
                        </m:sSub>
                        <m:r>
                          <a:rPr lang="en-US" altLang="zh-CN" sz="1400" b="0" i="1" dirty="0" smtClean="0">
                            <a:latin typeface="Cambria Math" panose="02040503050406030204" pitchFamily="18" charset="0"/>
                          </a:rPr>
                          <m:t>(</m:t>
                        </m:r>
                        <m:r>
                          <a:rPr lang="en-US" altLang="zh-CN" sz="1400" b="0" i="1" dirty="0" smtClean="0">
                            <a:latin typeface="Cambria Math" panose="02040503050406030204" pitchFamily="18" charset="0"/>
                          </a:rPr>
                          <m:t>𝑥</m:t>
                        </m:r>
                        <m:r>
                          <a:rPr lang="en-US" altLang="zh-CN" sz="1400" b="0" i="1" dirty="0" smtClean="0">
                            <a:latin typeface="Cambria Math" panose="02040503050406030204" pitchFamily="18" charset="0"/>
                          </a:rPr>
                          <m:t>)=</m:t>
                        </m:r>
                        <m:d>
                          <m:dPr>
                            <m:begChr m:val="{"/>
                            <m:endChr m:val=""/>
                            <m:ctrlPr>
                              <a:rPr lang="en-US" altLang="zh-CN" sz="1400" i="1" dirty="0">
                                <a:latin typeface="Cambria Math" panose="02040503050406030204" pitchFamily="18" charset="0"/>
                              </a:rPr>
                            </m:ctrlPr>
                          </m:dPr>
                          <m:e>
                            <m:eqArr>
                              <m:eqArrPr>
                                <m:ctrlPr>
                                  <a:rPr lang="en-US" altLang="zh-CN" sz="1400" i="1" dirty="0">
                                    <a:latin typeface="Cambria Math" panose="02040503050406030204" pitchFamily="18" charset="0"/>
                                  </a:rPr>
                                </m:ctrlPr>
                              </m:eqArrPr>
                              <m:e>
                                <m:r>
                                  <a:rPr lang="en-US" altLang="zh-CN" sz="1400" i="1" dirty="0">
                                    <a:latin typeface="Cambria Math" panose="02040503050406030204" pitchFamily="18" charset="0"/>
                                  </a:rPr>
                                  <m:t>0.2, </m:t>
                                </m:r>
                                <m:r>
                                  <a:rPr lang="en-US" altLang="zh-CN" sz="1400" b="0" i="1" dirty="0" smtClean="0">
                                    <a:latin typeface="Cambria Math" panose="02040503050406030204" pitchFamily="18" charset="0"/>
                                  </a:rPr>
                                  <m:t> </m:t>
                                </m:r>
                                <m:r>
                                  <a:rPr lang="en-US" altLang="zh-CN" sz="1400" i="1" dirty="0">
                                    <a:latin typeface="Cambria Math" panose="02040503050406030204" pitchFamily="18" charset="0"/>
                                  </a:rPr>
                                  <m:t>𝑥</m:t>
                                </m:r>
                                <m:r>
                                  <a:rPr lang="en-US" altLang="zh-CN" sz="1400" i="1" dirty="0" smtClean="0">
                                    <a:latin typeface="Cambria Math" panose="02040503050406030204" pitchFamily="18" charset="0"/>
                                    <a:ea typeface="Cambria Math" panose="02040503050406030204" pitchFamily="18" charset="0"/>
                                  </a:rPr>
                                  <m:t>∈</m:t>
                                </m:r>
                                <m:r>
                                  <a:rPr lang="en-US" altLang="zh-CN" sz="1400" b="0" i="1" dirty="0" smtClean="0">
                                    <a:latin typeface="Cambria Math" panose="02040503050406030204" pitchFamily="18" charset="0"/>
                                    <a:ea typeface="Cambria Math" panose="02040503050406030204" pitchFamily="18" charset="0"/>
                                  </a:rPr>
                                  <m:t>𝐴</m:t>
                                </m:r>
                              </m:e>
                              <m:e>
                                <m:r>
                                  <a:rPr lang="en-US" altLang="zh-CN" sz="1400" i="1">
                                    <a:latin typeface="Cambria Math" panose="02040503050406030204" pitchFamily="18" charset="0"/>
                                  </a:rPr>
                                  <m:t>0.8, </m:t>
                                </m:r>
                                <m:r>
                                  <a:rPr lang="en-US" altLang="zh-CN" sz="1400" b="0" i="1" smtClean="0">
                                    <a:latin typeface="Cambria Math" panose="02040503050406030204" pitchFamily="18" charset="0"/>
                                  </a:rPr>
                                  <m:t> </m:t>
                                </m:r>
                                <m:r>
                                  <a:rPr lang="en-US" altLang="zh-CN" sz="1400" b="0" i="1" smtClean="0">
                                    <a:latin typeface="Cambria Math" panose="02040503050406030204" pitchFamily="18" charset="0"/>
                                  </a:rPr>
                                  <m:t>𝑥</m:t>
                                </m:r>
                                <m:r>
                                  <a:rPr lang="en-US" altLang="zh-CN" sz="1400" b="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𝐵</m:t>
                                </m:r>
                              </m:e>
                            </m:eqArr>
                          </m:e>
                        </m:d>
                      </m:oMath>
                    </m:oMathPara>
                  </a14:m>
                  <a:endParaRPr lang="zh-CN" altLang="en-US" dirty="0"/>
                </a:p>
              </p:txBody>
            </p:sp>
          </mc:Choice>
          <mc:Fallback xmlns="">
            <p:sp>
              <p:nvSpPr>
                <p:cNvPr id="4" name="矩形 3">
                  <a:extLst>
                    <a:ext uri="{FF2B5EF4-FFF2-40B4-BE49-F238E27FC236}">
                      <a16:creationId xmlns:a16="http://schemas.microsoft.com/office/drawing/2014/main" id="{16116AD7-47A5-4ED8-8D2D-2E863B3A11BF}"/>
                    </a:ext>
                  </a:extLst>
                </p:cNvPr>
                <p:cNvSpPr>
                  <a:spLocks noRot="1" noChangeAspect="1" noMove="1" noResize="1" noEditPoints="1" noAdjustHandles="1" noChangeArrowheads="1" noChangeShapeType="1" noTextEdit="1"/>
                </p:cNvSpPr>
                <p:nvPr/>
              </p:nvSpPr>
              <p:spPr>
                <a:xfrm>
                  <a:off x="853919" y="5635613"/>
                  <a:ext cx="2080121" cy="572914"/>
                </a:xfrm>
                <a:prstGeom prst="rect">
                  <a:avLst/>
                </a:prstGeom>
                <a:blipFill>
                  <a:blip r:embed="rId4"/>
                  <a:stretch>
                    <a:fillRect l="-5848" t="-179787" b="-2648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81E59A17-1E89-4259-8008-724EAE461346}"/>
                    </a:ext>
                  </a:extLst>
                </p:cNvPr>
                <p:cNvSpPr/>
                <p:nvPr/>
              </p:nvSpPr>
              <p:spPr>
                <a:xfrm>
                  <a:off x="877963" y="6246638"/>
                  <a:ext cx="2032031" cy="5729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400" i="1" dirty="0" smtClean="0">
                                <a:latin typeface="Cambria Math" panose="02040503050406030204" pitchFamily="18" charset="0"/>
                              </a:rPr>
                            </m:ctrlPr>
                          </m:sSubPr>
                          <m:e>
                            <m:r>
                              <a:rPr lang="en-US" altLang="zh-CN" sz="1400" i="1" dirty="0">
                                <a:latin typeface="Cambria Math" panose="02040503050406030204" pitchFamily="18" charset="0"/>
                              </a:rPr>
                              <m:t>𝑃</m:t>
                            </m:r>
                          </m:e>
                          <m:sub>
                            <m:r>
                              <a:rPr lang="en-US" altLang="zh-CN" sz="1400" b="0" i="1" dirty="0" smtClean="0">
                                <a:latin typeface="Cambria Math" panose="02040503050406030204" pitchFamily="18" charset="0"/>
                              </a:rPr>
                              <m:t>𝑟</m:t>
                            </m:r>
                          </m:sub>
                        </m:sSub>
                        <m:r>
                          <a:rPr lang="en-US" altLang="zh-CN" sz="1400" b="0" i="1" dirty="0" smtClean="0">
                            <a:latin typeface="Cambria Math" panose="02040503050406030204" pitchFamily="18" charset="0"/>
                          </a:rPr>
                          <m:t>(</m:t>
                        </m:r>
                        <m:r>
                          <a:rPr lang="en-US" altLang="zh-CN" sz="1400" b="0" i="1" dirty="0" smtClean="0">
                            <a:latin typeface="Cambria Math" panose="02040503050406030204" pitchFamily="18" charset="0"/>
                          </a:rPr>
                          <m:t>𝑥</m:t>
                        </m:r>
                        <m:r>
                          <a:rPr lang="en-US" altLang="zh-CN" sz="1400" b="0" i="1" dirty="0" smtClean="0">
                            <a:latin typeface="Cambria Math" panose="02040503050406030204" pitchFamily="18" charset="0"/>
                          </a:rPr>
                          <m:t>)=</m:t>
                        </m:r>
                        <m:d>
                          <m:dPr>
                            <m:begChr m:val="{"/>
                            <m:endChr m:val=""/>
                            <m:ctrlPr>
                              <a:rPr lang="en-US" altLang="zh-CN" sz="1400" i="1" dirty="0">
                                <a:latin typeface="Cambria Math" panose="02040503050406030204" pitchFamily="18" charset="0"/>
                              </a:rPr>
                            </m:ctrlPr>
                          </m:dPr>
                          <m:e>
                            <m:eqArr>
                              <m:eqArrPr>
                                <m:ctrlPr>
                                  <a:rPr lang="en-US" altLang="zh-CN" sz="1400" i="1" dirty="0">
                                    <a:latin typeface="Cambria Math" panose="02040503050406030204" pitchFamily="18" charset="0"/>
                                  </a:rPr>
                                </m:ctrlPr>
                              </m:eqArrPr>
                              <m:e>
                                <m:r>
                                  <a:rPr lang="en-US" altLang="zh-CN" sz="1400" i="1" dirty="0">
                                    <a:latin typeface="Cambria Math" panose="02040503050406030204" pitchFamily="18" charset="0"/>
                                  </a:rPr>
                                  <m:t>0.</m:t>
                                </m:r>
                                <m:r>
                                  <a:rPr lang="en-US" altLang="zh-CN" sz="1400" b="0" i="1" dirty="0" smtClean="0">
                                    <a:latin typeface="Cambria Math" panose="02040503050406030204" pitchFamily="18" charset="0"/>
                                  </a:rPr>
                                  <m:t>5</m:t>
                                </m:r>
                                <m:r>
                                  <a:rPr lang="en-US" altLang="zh-CN" sz="1400" i="1" dirty="0">
                                    <a:latin typeface="Cambria Math" panose="02040503050406030204" pitchFamily="18" charset="0"/>
                                  </a:rPr>
                                  <m:t>,</m:t>
                                </m:r>
                                <m:r>
                                  <a:rPr lang="en-US" altLang="zh-CN" sz="1400" b="0" i="1" dirty="0" smtClean="0">
                                    <a:latin typeface="Cambria Math" panose="02040503050406030204" pitchFamily="18" charset="0"/>
                                  </a:rPr>
                                  <m:t>  </m:t>
                                </m:r>
                                <m:r>
                                  <a:rPr lang="en-US" altLang="zh-CN" sz="1400" i="1" dirty="0">
                                    <a:latin typeface="Cambria Math" panose="02040503050406030204" pitchFamily="18" charset="0"/>
                                  </a:rPr>
                                  <m:t>𝑥</m:t>
                                </m:r>
                                <m:r>
                                  <a:rPr lang="en-US" altLang="zh-CN" sz="1400" i="1" dirty="0">
                                    <a:latin typeface="Cambria Math" panose="02040503050406030204" pitchFamily="18" charset="0"/>
                                    <a:ea typeface="Cambria Math" panose="02040503050406030204" pitchFamily="18" charset="0"/>
                                  </a:rPr>
                                  <m:t>∈</m:t>
                                </m:r>
                                <m:r>
                                  <a:rPr lang="en-US" altLang="zh-CN" sz="1400" i="1" dirty="0">
                                    <a:latin typeface="Cambria Math" panose="02040503050406030204" pitchFamily="18" charset="0"/>
                                    <a:ea typeface="Cambria Math" panose="02040503050406030204" pitchFamily="18" charset="0"/>
                                  </a:rPr>
                                  <m:t>𝐴</m:t>
                                </m:r>
                              </m:e>
                              <m:e>
                                <m:r>
                                  <a:rPr lang="en-US" altLang="zh-CN" sz="1400" i="1">
                                    <a:latin typeface="Cambria Math" panose="02040503050406030204" pitchFamily="18" charset="0"/>
                                  </a:rPr>
                                  <m:t>0.</m:t>
                                </m:r>
                                <m:r>
                                  <a:rPr lang="en-US" altLang="zh-CN" sz="1400" b="0" i="1" smtClean="0">
                                    <a:latin typeface="Cambria Math" panose="02040503050406030204" pitchFamily="18" charset="0"/>
                                  </a:rPr>
                                  <m:t>5</m:t>
                                </m:r>
                                <m:r>
                                  <a:rPr lang="en-US" altLang="zh-CN" sz="1400" i="1">
                                    <a:latin typeface="Cambria Math" panose="02040503050406030204" pitchFamily="18" charset="0"/>
                                  </a:rPr>
                                  <m:t>,</m:t>
                                </m:r>
                                <m:r>
                                  <a:rPr lang="en-US" altLang="zh-CN" sz="1400" b="0" i="1" smtClean="0">
                                    <a:latin typeface="Cambria Math" panose="02040503050406030204" pitchFamily="18" charset="0"/>
                                  </a:rPr>
                                  <m:t>  </m:t>
                                </m:r>
                                <m:r>
                                  <a:rPr lang="en-US" altLang="zh-CN" sz="1400" i="1">
                                    <a:latin typeface="Cambria Math" panose="02040503050406030204" pitchFamily="18" charset="0"/>
                                  </a:rPr>
                                  <m:t>𝑥</m:t>
                                </m:r>
                                <m:r>
                                  <a:rPr lang="en-US" altLang="zh-CN" sz="1400" i="1">
                                    <a:latin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𝐵</m:t>
                                </m:r>
                              </m:e>
                            </m:eqArr>
                          </m:e>
                        </m:d>
                      </m:oMath>
                    </m:oMathPara>
                  </a14:m>
                  <a:endParaRPr lang="zh-CN" altLang="en-US" dirty="0"/>
                </a:p>
              </p:txBody>
            </p:sp>
          </mc:Choice>
          <mc:Fallback xmlns="">
            <p:sp>
              <p:nvSpPr>
                <p:cNvPr id="6" name="矩形 5">
                  <a:extLst>
                    <a:ext uri="{FF2B5EF4-FFF2-40B4-BE49-F238E27FC236}">
                      <a16:creationId xmlns:a16="http://schemas.microsoft.com/office/drawing/2014/main" id="{F9AA16D2-8C0D-42C0-A37C-A1245C7A9D9F}"/>
                    </a:ext>
                  </a:extLst>
                </p:cNvPr>
                <p:cNvSpPr>
                  <a:spLocks noRot="1" noChangeAspect="1" noMove="1" noResize="1" noEditPoints="1" noAdjustHandles="1" noChangeArrowheads="1" noChangeShapeType="1" noTextEdit="1"/>
                </p:cNvSpPr>
                <p:nvPr/>
              </p:nvSpPr>
              <p:spPr>
                <a:xfrm>
                  <a:off x="877963" y="6246638"/>
                  <a:ext cx="2032031" cy="572914"/>
                </a:xfrm>
                <a:prstGeom prst="rect">
                  <a:avLst/>
                </a:prstGeom>
                <a:blipFill>
                  <a:blip r:embed="rId5"/>
                  <a:stretch>
                    <a:fillRect l="-6587" t="-179787" b="-26489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835047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D85E395-1414-4DF9-8716-A8748C1058CC}"/>
              </a:ext>
            </a:extLst>
          </p:cNvPr>
          <p:cNvSpPr>
            <a:spLocks noGrp="1"/>
          </p:cNvSpPr>
          <p:nvPr>
            <p:ph sz="quarter" idx="10"/>
          </p:nvPr>
        </p:nvSpPr>
        <p:spPr/>
        <p:txBody>
          <a:bodyPr/>
          <a:lstStyle/>
          <a:p>
            <a:pPr>
              <a:lnSpc>
                <a:spcPct val="150000"/>
              </a:lnSpc>
            </a:pPr>
            <a:r>
              <a:rPr lang="zh-CN" altLang="en-US" dirty="0"/>
              <a:t>最优判别函数的角度：</a:t>
            </a:r>
            <a:r>
              <a:rPr lang="en-US" altLang="zh-CN" dirty="0">
                <a:solidFill>
                  <a:schemeClr val="bg2"/>
                </a:solidFill>
              </a:rPr>
              <a:t>(</a:t>
            </a:r>
            <a:r>
              <a:rPr lang="zh-CN" altLang="en-US" dirty="0">
                <a:solidFill>
                  <a:schemeClr val="bg2"/>
                </a:solidFill>
              </a:rPr>
              <a:t>按正则项归类）</a:t>
            </a:r>
            <a:endParaRPr lang="en-US" altLang="zh-CN" dirty="0">
              <a:solidFill>
                <a:schemeClr val="bg2"/>
              </a:solidFill>
            </a:endParaRPr>
          </a:p>
          <a:p>
            <a:pPr lvl="1">
              <a:lnSpc>
                <a:spcPct val="150000"/>
              </a:lnSpc>
            </a:pPr>
            <a:endParaRPr lang="en-US" altLang="zh-CN" dirty="0"/>
          </a:p>
          <a:p>
            <a:pPr lvl="1">
              <a:lnSpc>
                <a:spcPct val="150000"/>
              </a:lnSpc>
            </a:pPr>
            <a:r>
              <a:rPr lang="zh-CN" altLang="en-US" dirty="0"/>
              <a:t>若判别函数没有任何正则约束，则必定不保证收敛性</a:t>
            </a:r>
            <a:endParaRPr lang="en-US" altLang="zh-CN" dirty="0"/>
          </a:p>
          <a:p>
            <a:pPr lvl="2">
              <a:lnSpc>
                <a:spcPct val="150000"/>
              </a:lnSpc>
            </a:pPr>
            <a:r>
              <a:rPr lang="zh-CN" altLang="en-US" dirty="0"/>
              <a:t>梯度无信息问题</a:t>
            </a:r>
            <a:endParaRPr lang="en-US" altLang="zh-CN" dirty="0"/>
          </a:p>
          <a:p>
            <a:pPr lvl="1">
              <a:lnSpc>
                <a:spcPct val="150000"/>
              </a:lnSpc>
            </a:pPr>
            <a:endParaRPr lang="en-US" altLang="zh-CN" dirty="0"/>
          </a:p>
          <a:p>
            <a:pPr lvl="1">
              <a:lnSpc>
                <a:spcPct val="150000"/>
              </a:lnSpc>
            </a:pPr>
            <a:r>
              <a:rPr lang="zh-CN" altLang="en-US" dirty="0"/>
              <a:t>不是任何正则约束都能保证收敛</a:t>
            </a:r>
            <a:endParaRPr lang="en-US" altLang="zh-CN" dirty="0"/>
          </a:p>
          <a:p>
            <a:pPr lvl="2">
              <a:lnSpc>
                <a:spcPct val="150000"/>
              </a:lnSpc>
            </a:pPr>
            <a:r>
              <a:rPr lang="zh-CN" altLang="en-US" dirty="0"/>
              <a:t>反例：</a:t>
            </a:r>
            <a:r>
              <a:rPr lang="en-US" dirty="0"/>
              <a:t>Fisher GAN</a:t>
            </a:r>
            <a:endParaRPr lang="en-US" altLang="zh-CN" dirty="0"/>
          </a:p>
          <a:p>
            <a:pPr lvl="1">
              <a:lnSpc>
                <a:spcPct val="150000"/>
              </a:lnSpc>
            </a:pPr>
            <a:endParaRPr lang="en-US" altLang="zh-CN" dirty="0"/>
          </a:p>
          <a:p>
            <a:pPr lvl="1">
              <a:lnSpc>
                <a:spcPct val="150000"/>
              </a:lnSpc>
            </a:pPr>
            <a:r>
              <a:rPr lang="en-US" altLang="zh-CN" dirty="0"/>
              <a:t>Lipschitz</a:t>
            </a:r>
            <a:r>
              <a:rPr lang="zh-CN" altLang="en-US" dirty="0"/>
              <a:t>约束能一般性地保证收敛性</a:t>
            </a:r>
            <a:r>
              <a:rPr lang="zh-CN" altLang="en-US" dirty="0">
                <a:solidFill>
                  <a:schemeClr val="bg2"/>
                </a:solidFill>
              </a:rPr>
              <a:t>（</a:t>
            </a:r>
            <a:r>
              <a:rPr lang="en-US" altLang="zh-CN" dirty="0">
                <a:solidFill>
                  <a:schemeClr val="bg2"/>
                </a:solidFill>
              </a:rPr>
              <a:t>Lipschitz GANs</a:t>
            </a:r>
            <a:r>
              <a:rPr lang="zh-CN" altLang="en-US" dirty="0">
                <a:solidFill>
                  <a:schemeClr val="bg2"/>
                </a:solidFill>
              </a:rPr>
              <a:t>）</a:t>
            </a:r>
            <a:endParaRPr lang="en-US" dirty="0">
              <a:solidFill>
                <a:schemeClr val="bg2"/>
              </a:solidFill>
            </a:endParaRPr>
          </a:p>
        </p:txBody>
      </p:sp>
      <p:sp>
        <p:nvSpPr>
          <p:cNvPr id="3" name="标题 2">
            <a:extLst>
              <a:ext uri="{FF2B5EF4-FFF2-40B4-BE49-F238E27FC236}">
                <a16:creationId xmlns:a16="http://schemas.microsoft.com/office/drawing/2014/main" id="{ED61C499-ACC6-4AC1-8C6F-3885EEE0EFA3}"/>
              </a:ext>
            </a:extLst>
          </p:cNvPr>
          <p:cNvSpPr>
            <a:spLocks noGrp="1"/>
          </p:cNvSpPr>
          <p:nvPr>
            <p:ph type="title"/>
          </p:nvPr>
        </p:nvSpPr>
        <p:spPr/>
        <p:txBody>
          <a:bodyPr/>
          <a:lstStyle/>
          <a:p>
            <a:r>
              <a:rPr lang="zh-CN" altLang="en-US" dirty="0"/>
              <a:t>主要结论</a:t>
            </a:r>
            <a:endParaRPr lang="en-US" dirty="0"/>
          </a:p>
        </p:txBody>
      </p:sp>
    </p:spTree>
    <p:extLst>
      <p:ext uri="{BB962C8B-B14F-4D97-AF65-F5344CB8AC3E}">
        <p14:creationId xmlns:p14="http://schemas.microsoft.com/office/powerpoint/2010/main" val="659847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FD6D815-BA8D-4844-8C8A-4662A7448233}"/>
              </a:ext>
            </a:extLst>
          </p:cNvPr>
          <p:cNvSpPr>
            <a:spLocks noGrp="1"/>
          </p:cNvSpPr>
          <p:nvPr>
            <p:ph sz="quarter" idx="10"/>
          </p:nvPr>
        </p:nvSpPr>
        <p:spPr/>
        <p:txBody>
          <a:bodyPr/>
          <a:lstStyle/>
          <a:p>
            <a:pPr>
              <a:lnSpc>
                <a:spcPct val="150000"/>
              </a:lnSpc>
            </a:pPr>
            <a:r>
              <a:rPr lang="en-US" altLang="zh-CN" dirty="0"/>
              <a:t>Lipschitz</a:t>
            </a:r>
            <a:r>
              <a:rPr lang="zh-CN" altLang="en-US" dirty="0"/>
              <a:t>约束才是关键</a:t>
            </a:r>
            <a:r>
              <a:rPr lang="zh-CN" altLang="en-US" dirty="0">
                <a:solidFill>
                  <a:schemeClr val="bg2"/>
                </a:solidFill>
              </a:rPr>
              <a:t>（而不是</a:t>
            </a:r>
            <a:r>
              <a:rPr lang="en-US" altLang="zh-CN" dirty="0">
                <a:solidFill>
                  <a:schemeClr val="bg2"/>
                </a:solidFill>
              </a:rPr>
              <a:t>Wasserstein</a:t>
            </a:r>
            <a:r>
              <a:rPr lang="zh-CN" altLang="en-US" dirty="0">
                <a:solidFill>
                  <a:schemeClr val="bg2"/>
                </a:solidFill>
              </a:rPr>
              <a:t>距离）</a:t>
            </a:r>
            <a:endParaRPr lang="en-US" altLang="zh-CN" dirty="0">
              <a:solidFill>
                <a:schemeClr val="bg2"/>
              </a:solidFill>
            </a:endParaRPr>
          </a:p>
          <a:p>
            <a:pPr lvl="1">
              <a:lnSpc>
                <a:spcPct val="150000"/>
              </a:lnSpc>
            </a:pPr>
            <a:endParaRPr lang="en-US" altLang="zh-CN" dirty="0"/>
          </a:p>
          <a:p>
            <a:pPr lvl="1">
              <a:lnSpc>
                <a:spcPct val="150000"/>
              </a:lnSpc>
            </a:pPr>
            <a:r>
              <a:rPr lang="en-US" altLang="zh-CN" dirty="0"/>
              <a:t>Wasserstein</a:t>
            </a:r>
            <a:r>
              <a:rPr lang="zh-CN" altLang="en-US" dirty="0"/>
              <a:t>距离对偶式中的</a:t>
            </a:r>
            <a:r>
              <a:rPr lang="en-US" altLang="zh-CN" dirty="0"/>
              <a:t>Lipschitz</a:t>
            </a:r>
            <a:r>
              <a:rPr lang="zh-CN" altLang="en-US" dirty="0"/>
              <a:t>约束可以被放松</a:t>
            </a:r>
            <a:endParaRPr lang="en-US" altLang="zh-CN" dirty="0"/>
          </a:p>
          <a:p>
            <a:pPr lvl="1">
              <a:lnSpc>
                <a:spcPct val="150000"/>
              </a:lnSpc>
            </a:pPr>
            <a:r>
              <a:rPr lang="zh-CN" altLang="en-US" dirty="0"/>
              <a:t>放松后，也存在梯度无信息问题</a:t>
            </a:r>
            <a:endParaRPr lang="en-US" altLang="zh-CN" dirty="0"/>
          </a:p>
          <a:p>
            <a:pPr lvl="1">
              <a:lnSpc>
                <a:spcPct val="150000"/>
              </a:lnSpc>
            </a:pPr>
            <a:endParaRPr lang="en-US" altLang="zh-CN" dirty="0"/>
          </a:p>
          <a:p>
            <a:pPr lvl="1">
              <a:lnSpc>
                <a:spcPct val="150000"/>
              </a:lnSpc>
            </a:pPr>
            <a:r>
              <a:rPr lang="zh-CN" altLang="en-US" dirty="0"/>
              <a:t>基于</a:t>
            </a:r>
            <a:r>
              <a:rPr lang="en-US" altLang="zh-CN" dirty="0"/>
              <a:t>Lipschitz</a:t>
            </a:r>
            <a:r>
              <a:rPr lang="zh-CN" altLang="en-US" dirty="0"/>
              <a:t>约束，可以定义一系列可靠目标函数</a:t>
            </a:r>
            <a:r>
              <a:rPr lang="zh-CN" altLang="en-US" dirty="0">
                <a:solidFill>
                  <a:schemeClr val="bg2"/>
                </a:solidFill>
              </a:rPr>
              <a:t>（保证收敛性）</a:t>
            </a:r>
            <a:endParaRPr lang="en-US" altLang="zh-CN" dirty="0"/>
          </a:p>
          <a:p>
            <a:pPr lvl="1">
              <a:lnSpc>
                <a:spcPct val="150000"/>
              </a:lnSpc>
            </a:pPr>
            <a:r>
              <a:rPr lang="en-US" altLang="zh-CN" dirty="0"/>
              <a:t>Wasserstein</a:t>
            </a:r>
            <a:r>
              <a:rPr lang="zh-CN" altLang="en-US" dirty="0"/>
              <a:t>距离只是其中一个特例</a:t>
            </a:r>
            <a:endParaRPr lang="en-US" dirty="0"/>
          </a:p>
        </p:txBody>
      </p:sp>
      <p:sp>
        <p:nvSpPr>
          <p:cNvPr id="3" name="标题 2">
            <a:extLst>
              <a:ext uri="{FF2B5EF4-FFF2-40B4-BE49-F238E27FC236}">
                <a16:creationId xmlns:a16="http://schemas.microsoft.com/office/drawing/2014/main" id="{904573FA-8C38-40F5-A38D-2513142FF1F1}"/>
              </a:ext>
            </a:extLst>
          </p:cNvPr>
          <p:cNvSpPr>
            <a:spLocks noGrp="1"/>
          </p:cNvSpPr>
          <p:nvPr>
            <p:ph type="title"/>
          </p:nvPr>
        </p:nvSpPr>
        <p:spPr/>
        <p:txBody>
          <a:bodyPr/>
          <a:lstStyle/>
          <a:p>
            <a:r>
              <a:rPr lang="zh-CN" altLang="en-US" dirty="0"/>
              <a:t>主要结论</a:t>
            </a:r>
            <a:endParaRPr lang="en-US" dirty="0"/>
          </a:p>
        </p:txBody>
      </p:sp>
    </p:spTree>
    <p:extLst>
      <p:ext uri="{BB962C8B-B14F-4D97-AF65-F5344CB8AC3E}">
        <p14:creationId xmlns:p14="http://schemas.microsoft.com/office/powerpoint/2010/main" val="3823259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6449A74-2899-48EB-942E-496E0CA8E8FD}"/>
              </a:ext>
            </a:extLst>
          </p:cNvPr>
          <p:cNvSpPr>
            <a:spLocks noGrp="1"/>
          </p:cNvSpPr>
          <p:nvPr>
            <p:ph sz="quarter" idx="10"/>
          </p:nvPr>
        </p:nvSpPr>
        <p:spPr/>
        <p:txBody>
          <a:bodyPr/>
          <a:lstStyle/>
          <a:p>
            <a:pPr>
              <a:lnSpc>
                <a:spcPct val="150000"/>
              </a:lnSpc>
            </a:pPr>
            <a:r>
              <a:rPr lang="zh-CN" altLang="en-US" dirty="0"/>
              <a:t>为什么最优判别函数的角度更好：</a:t>
            </a:r>
            <a:endParaRPr lang="en-US" altLang="zh-CN" dirty="0"/>
          </a:p>
          <a:p>
            <a:pPr lvl="1">
              <a:lnSpc>
                <a:spcPct val="300000"/>
              </a:lnSpc>
            </a:pPr>
            <a:r>
              <a:rPr lang="zh-CN" altLang="en-US" dirty="0"/>
              <a:t>考虑到了生成对抗网络的</a:t>
            </a:r>
            <a:r>
              <a:rPr lang="en-US" altLang="zh-CN" dirty="0"/>
              <a:t>G-D</a:t>
            </a:r>
            <a:r>
              <a:rPr lang="zh-CN" altLang="en-US" dirty="0"/>
              <a:t>结构</a:t>
            </a:r>
            <a:endParaRPr lang="en-US" altLang="zh-CN" dirty="0"/>
          </a:p>
          <a:p>
            <a:pPr lvl="1">
              <a:lnSpc>
                <a:spcPct val="300000"/>
              </a:lnSpc>
            </a:pPr>
            <a:r>
              <a:rPr lang="zh-CN" altLang="en-US" dirty="0"/>
              <a:t>基于样本的分析</a:t>
            </a:r>
            <a:r>
              <a:rPr lang="zh-CN" altLang="en-US" dirty="0">
                <a:solidFill>
                  <a:schemeClr val="bg2"/>
                </a:solidFill>
              </a:rPr>
              <a:t>（而非基于分布的分析）</a:t>
            </a:r>
            <a:endParaRPr lang="en-US" altLang="zh-CN" dirty="0">
              <a:solidFill>
                <a:schemeClr val="bg2"/>
              </a:solidFill>
            </a:endParaRPr>
          </a:p>
          <a:p>
            <a:pPr lvl="2">
              <a:lnSpc>
                <a:spcPct val="200000"/>
              </a:lnSpc>
            </a:pPr>
            <a:r>
              <a:rPr lang="zh-CN" altLang="en-US" dirty="0"/>
              <a:t>生成对抗网络一般是基于样本的表示和基于样本的学习</a:t>
            </a:r>
          </a:p>
        </p:txBody>
      </p:sp>
      <p:sp>
        <p:nvSpPr>
          <p:cNvPr id="3" name="标题 2">
            <a:extLst>
              <a:ext uri="{FF2B5EF4-FFF2-40B4-BE49-F238E27FC236}">
                <a16:creationId xmlns:a16="http://schemas.microsoft.com/office/drawing/2014/main" id="{7FF5FF7B-778C-4D20-BAA2-AF73602A5A24}"/>
              </a:ext>
            </a:extLst>
          </p:cNvPr>
          <p:cNvSpPr>
            <a:spLocks noGrp="1"/>
          </p:cNvSpPr>
          <p:nvPr>
            <p:ph type="title"/>
          </p:nvPr>
        </p:nvSpPr>
        <p:spPr/>
        <p:txBody>
          <a:bodyPr/>
          <a:lstStyle/>
          <a:p>
            <a:r>
              <a:rPr lang="zh-CN" altLang="en-US" dirty="0"/>
              <a:t>解释</a:t>
            </a:r>
          </a:p>
        </p:txBody>
      </p:sp>
    </p:spTree>
    <p:extLst>
      <p:ext uri="{BB962C8B-B14F-4D97-AF65-F5344CB8AC3E}">
        <p14:creationId xmlns:p14="http://schemas.microsoft.com/office/powerpoint/2010/main" val="2378431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4396CA4-7045-49A3-B417-B577A4DB5EAF}"/>
              </a:ext>
            </a:extLst>
          </p:cNvPr>
          <p:cNvSpPr>
            <a:spLocks noGrp="1"/>
          </p:cNvSpPr>
          <p:nvPr>
            <p:ph sz="quarter" idx="10"/>
          </p:nvPr>
        </p:nvSpPr>
        <p:spPr/>
        <p:txBody>
          <a:bodyPr/>
          <a:lstStyle/>
          <a:p>
            <a:pPr>
              <a:lnSpc>
                <a:spcPct val="150000"/>
              </a:lnSpc>
            </a:pPr>
            <a:r>
              <a:rPr lang="zh-CN" altLang="en-US" dirty="0"/>
              <a:t>提出</a:t>
            </a:r>
            <a:r>
              <a:rPr lang="en-US" altLang="zh-CN" dirty="0"/>
              <a:t>Lipschitz GANs</a:t>
            </a:r>
          </a:p>
          <a:p>
            <a:pPr lvl="1">
              <a:lnSpc>
                <a:spcPct val="150000"/>
              </a:lnSpc>
            </a:pPr>
            <a:r>
              <a:rPr lang="zh-CN" altLang="en-US" dirty="0"/>
              <a:t>一族基于</a:t>
            </a:r>
            <a:r>
              <a:rPr lang="en-US" altLang="zh-CN" dirty="0"/>
              <a:t>Lipschitz</a:t>
            </a:r>
            <a:r>
              <a:rPr lang="zh-CN" altLang="en-US" dirty="0"/>
              <a:t>的保证收敛性的生成对抗网络的定义</a:t>
            </a:r>
            <a:endParaRPr lang="en-US" altLang="zh-CN" dirty="0"/>
          </a:p>
          <a:p>
            <a:pPr>
              <a:lnSpc>
                <a:spcPct val="250000"/>
              </a:lnSpc>
            </a:pPr>
            <a:r>
              <a:rPr lang="zh-CN" altLang="en-US" dirty="0"/>
              <a:t>一般表达式：</a:t>
            </a:r>
            <a:endParaRPr lang="en-US" altLang="zh-CN" dirty="0"/>
          </a:p>
          <a:p>
            <a:pPr>
              <a:lnSpc>
                <a:spcPct val="150000"/>
              </a:lnSpc>
            </a:pPr>
            <a:endParaRPr lang="en-US" altLang="zh-CN" dirty="0"/>
          </a:p>
          <a:p>
            <a:pPr>
              <a:lnSpc>
                <a:spcPct val="150000"/>
              </a:lnSpc>
            </a:pPr>
            <a:endParaRPr lang="en-US" altLang="zh-CN" dirty="0"/>
          </a:p>
          <a:p>
            <a:pPr>
              <a:lnSpc>
                <a:spcPct val="150000"/>
              </a:lnSpc>
            </a:pPr>
            <a:r>
              <a:rPr lang="zh-CN" altLang="en-US" dirty="0"/>
              <a:t>其中：</a:t>
            </a:r>
            <a:endParaRPr lang="en-US" altLang="zh-CN" dirty="0"/>
          </a:p>
          <a:p>
            <a:pPr>
              <a:lnSpc>
                <a:spcPct val="150000"/>
              </a:lnSpc>
            </a:pPr>
            <a:endParaRPr lang="en-US" dirty="0"/>
          </a:p>
        </p:txBody>
      </p:sp>
      <p:sp>
        <p:nvSpPr>
          <p:cNvPr id="3" name="标题 2">
            <a:extLst>
              <a:ext uri="{FF2B5EF4-FFF2-40B4-BE49-F238E27FC236}">
                <a16:creationId xmlns:a16="http://schemas.microsoft.com/office/drawing/2014/main" id="{D81EFF66-FE7D-4514-9615-503B10C5CCB9}"/>
              </a:ext>
            </a:extLst>
          </p:cNvPr>
          <p:cNvSpPr>
            <a:spLocks noGrp="1"/>
          </p:cNvSpPr>
          <p:nvPr>
            <p:ph type="title"/>
          </p:nvPr>
        </p:nvSpPr>
        <p:spPr/>
        <p:txBody>
          <a:bodyPr/>
          <a:lstStyle/>
          <a:p>
            <a:r>
              <a:rPr lang="zh-CN" altLang="en-US" dirty="0"/>
              <a:t>主要结论 </a:t>
            </a:r>
            <a:endParaRPr lang="en-US" dirty="0"/>
          </a:p>
        </p:txBody>
      </p:sp>
      <p:sp>
        <p:nvSpPr>
          <p:cNvPr id="6" name="矩形 5">
            <a:extLst>
              <a:ext uri="{FF2B5EF4-FFF2-40B4-BE49-F238E27FC236}">
                <a16:creationId xmlns:a16="http://schemas.microsoft.com/office/drawing/2014/main" id="{D78A9143-F59E-41BA-AC60-AE4ABB0C7A6B}"/>
              </a:ext>
            </a:extLst>
          </p:cNvPr>
          <p:cNvSpPr/>
          <p:nvPr/>
        </p:nvSpPr>
        <p:spPr>
          <a:xfrm>
            <a:off x="4074812" y="5426880"/>
            <a:ext cx="4572000" cy="1058623"/>
          </a:xfrm>
          <a:prstGeom prst="rect">
            <a:avLst/>
          </a:prstGeom>
        </p:spPr>
        <p:txBody>
          <a:bodyPr>
            <a:spAutoFit/>
          </a:bodyPr>
          <a:lstStyle/>
          <a:p>
            <a:pPr>
              <a:lnSpc>
                <a:spcPct val="155000"/>
              </a:lnSpc>
            </a:pPr>
            <a:r>
              <a:rPr lang="zh-CN" altLang="en-US" sz="1400" dirty="0">
                <a:solidFill>
                  <a:schemeClr val="bg2"/>
                </a:solidFill>
              </a:rPr>
              <a:t>（要求判别函数给生成样本的打分尽可能的低）</a:t>
            </a:r>
            <a:endParaRPr lang="en-US" altLang="zh-CN" sz="1400" dirty="0">
              <a:solidFill>
                <a:schemeClr val="bg2"/>
              </a:solidFill>
            </a:endParaRPr>
          </a:p>
          <a:p>
            <a:pPr>
              <a:lnSpc>
                <a:spcPct val="155000"/>
              </a:lnSpc>
            </a:pPr>
            <a:r>
              <a:rPr lang="zh-CN" altLang="en-US" sz="1400" dirty="0">
                <a:solidFill>
                  <a:schemeClr val="bg2"/>
                </a:solidFill>
              </a:rPr>
              <a:t>（要求判别函数给真实样本的打分尽可能的高）</a:t>
            </a:r>
            <a:endParaRPr lang="en-US" altLang="zh-CN" sz="1400" dirty="0">
              <a:solidFill>
                <a:schemeClr val="bg2"/>
              </a:solidFill>
            </a:endParaRPr>
          </a:p>
          <a:p>
            <a:pPr>
              <a:lnSpc>
                <a:spcPct val="155000"/>
              </a:lnSpc>
            </a:pPr>
            <a:r>
              <a:rPr lang="zh-CN" altLang="en-US" sz="1400" dirty="0">
                <a:solidFill>
                  <a:schemeClr val="bg2"/>
                </a:solidFill>
              </a:rPr>
              <a:t>（保证问题有解）</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64353B0D-E8A1-4709-BA7E-5CBC668A03E0}"/>
                  </a:ext>
                </a:extLst>
              </p:cNvPr>
              <p:cNvSpPr txBox="1"/>
              <p:nvPr/>
            </p:nvSpPr>
            <p:spPr>
              <a:xfrm>
                <a:off x="941527" y="3932682"/>
                <a:ext cx="6028559" cy="356316"/>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altLang="zh-CN" sz="2000" i="1" smtClean="0">
                              <a:solidFill>
                                <a:srgbClr val="0070C0"/>
                              </a:solidFill>
                              <a:latin typeface="Cambria Math" panose="02040503050406030204" pitchFamily="18" charset="0"/>
                            </a:rPr>
                          </m:ctrlPr>
                        </m:sSubPr>
                        <m:e>
                          <m:r>
                            <a:rPr lang="zh-CN" altLang="el-GR" sz="2000" i="1" smtClean="0">
                              <a:solidFill>
                                <a:srgbClr val="0070C0"/>
                              </a:solidFill>
                              <a:latin typeface="Cambria Math" panose="02040503050406030204" pitchFamily="18" charset="0"/>
                            </a:rPr>
                            <m:t>𝔼</m:t>
                          </m:r>
                        </m:e>
                        <m:sub>
                          <m:r>
                            <a:rPr lang="en-US" altLang="zh-CN" sz="2000" i="1">
                              <a:solidFill>
                                <a:srgbClr val="0070C0"/>
                              </a:solidFill>
                              <a:latin typeface="Cambria Math" panose="02040503050406030204" pitchFamily="18" charset="0"/>
                            </a:rPr>
                            <m:t>𝑧</m:t>
                          </m:r>
                          <m:r>
                            <a:rPr lang="en-US" altLang="zh-CN" sz="2000" i="1">
                              <a:solidFill>
                                <a:srgbClr val="0070C0"/>
                              </a:solidFill>
                              <a:latin typeface="Cambria Math" panose="02040503050406030204" pitchFamily="18" charset="0"/>
                            </a:rPr>
                            <m:t>~</m:t>
                          </m:r>
                          <m:sSub>
                            <m:sSubPr>
                              <m:ctrlPr>
                                <a:rPr lang="en-US" altLang="zh-CN" sz="2000" i="1">
                                  <a:solidFill>
                                    <a:srgbClr val="0070C0"/>
                                  </a:solidFill>
                                  <a:latin typeface="Cambria Math" panose="02040503050406030204" pitchFamily="18" charset="0"/>
                                </a:rPr>
                              </m:ctrlPr>
                            </m:sSubPr>
                            <m:e>
                              <m:r>
                                <a:rPr lang="en-US" altLang="zh-CN" sz="2000" i="1">
                                  <a:solidFill>
                                    <a:srgbClr val="0070C0"/>
                                  </a:solidFill>
                                  <a:latin typeface="Cambria Math" panose="02040503050406030204" pitchFamily="18" charset="0"/>
                                </a:rPr>
                                <m:t>𝑃</m:t>
                              </m:r>
                            </m:e>
                            <m:sub>
                              <m:r>
                                <a:rPr lang="en-US" altLang="zh-CN" sz="2000" i="1">
                                  <a:solidFill>
                                    <a:srgbClr val="0070C0"/>
                                  </a:solidFill>
                                  <a:latin typeface="Cambria Math" panose="02040503050406030204" pitchFamily="18" charset="0"/>
                                </a:rPr>
                                <m:t>𝑧</m:t>
                              </m:r>
                            </m:sub>
                          </m:sSub>
                        </m:sub>
                      </m:sSub>
                      <m:r>
                        <a:rPr lang="en-US" altLang="zh-CN" sz="2000" i="1">
                          <a:solidFill>
                            <a:srgbClr val="0070C0"/>
                          </a:solidFill>
                          <a:latin typeface="Cambria Math" panose="02040503050406030204" pitchFamily="18" charset="0"/>
                        </a:rPr>
                        <m:t>∅</m:t>
                      </m:r>
                      <m:d>
                        <m:dPr>
                          <m:ctrlPr>
                            <a:rPr lang="en-US" altLang="zh-CN" sz="2000" i="1">
                              <a:solidFill>
                                <a:srgbClr val="0070C0"/>
                              </a:solidFill>
                              <a:latin typeface="Cambria Math" panose="02040503050406030204" pitchFamily="18" charset="0"/>
                            </a:rPr>
                          </m:ctrlPr>
                        </m:dPr>
                        <m:e>
                          <m:r>
                            <a:rPr lang="en-US" altLang="zh-CN" sz="2000" b="0" i="1" smtClean="0">
                              <a:solidFill>
                                <a:srgbClr val="0070C0"/>
                              </a:solidFill>
                              <a:latin typeface="Cambria Math" panose="02040503050406030204" pitchFamily="18" charset="0"/>
                            </a:rPr>
                            <m:t>𝑓</m:t>
                          </m:r>
                          <m:d>
                            <m:dPr>
                              <m:ctrlPr>
                                <a:rPr lang="en-US" altLang="zh-CN" sz="2000" i="1">
                                  <a:solidFill>
                                    <a:srgbClr val="0070C0"/>
                                  </a:solidFill>
                                  <a:latin typeface="Cambria Math" panose="02040503050406030204" pitchFamily="18" charset="0"/>
                                </a:rPr>
                              </m:ctrlPr>
                            </m:dPr>
                            <m:e>
                              <m:r>
                                <a:rPr lang="en-US" altLang="zh-CN" sz="2000" b="0" i="1" smtClean="0">
                                  <a:solidFill>
                                    <a:srgbClr val="0070C0"/>
                                  </a:solidFill>
                                  <a:latin typeface="Cambria Math" panose="02040503050406030204" pitchFamily="18" charset="0"/>
                                </a:rPr>
                                <m:t>𝑔</m:t>
                              </m:r>
                              <m:r>
                                <a:rPr lang="en-US" altLang="zh-CN" sz="2000" i="1">
                                  <a:solidFill>
                                    <a:srgbClr val="0070C0"/>
                                  </a:solidFill>
                                  <a:latin typeface="Cambria Math" panose="02040503050406030204" pitchFamily="18" charset="0"/>
                                </a:rPr>
                                <m:t>(</m:t>
                              </m:r>
                              <m:r>
                                <a:rPr lang="en-US" altLang="zh-CN" sz="2000" i="1">
                                  <a:solidFill>
                                    <a:srgbClr val="0070C0"/>
                                  </a:solidFill>
                                  <a:latin typeface="Cambria Math" panose="02040503050406030204" pitchFamily="18" charset="0"/>
                                </a:rPr>
                                <m:t>𝑧</m:t>
                              </m:r>
                              <m:r>
                                <a:rPr lang="en-US" altLang="zh-CN" sz="2000" i="1">
                                  <a:solidFill>
                                    <a:srgbClr val="0070C0"/>
                                  </a:solidFill>
                                  <a:latin typeface="Cambria Math" panose="02040503050406030204" pitchFamily="18" charset="0"/>
                                </a:rPr>
                                <m:t>)</m:t>
                              </m:r>
                            </m:e>
                          </m:d>
                        </m:e>
                      </m:d>
                      <m:r>
                        <a:rPr lang="en-US" altLang="zh-CN" sz="2000" b="0" i="1" smtClean="0">
                          <a:solidFill>
                            <a:srgbClr val="0070C0"/>
                          </a:solidFill>
                          <a:latin typeface="Cambria Math" panose="02040503050406030204" pitchFamily="18" charset="0"/>
                        </a:rPr>
                        <m:t>+</m:t>
                      </m:r>
                      <m:sSub>
                        <m:sSubPr>
                          <m:ctrlPr>
                            <a:rPr lang="en-US" altLang="zh-CN" sz="2000" i="1">
                              <a:solidFill>
                                <a:srgbClr val="0070C0"/>
                              </a:solidFill>
                              <a:latin typeface="Cambria Math" panose="02040503050406030204" pitchFamily="18" charset="0"/>
                            </a:rPr>
                          </m:ctrlPr>
                        </m:sSubPr>
                        <m:e>
                          <m:r>
                            <a:rPr lang="zh-CN" altLang="el-GR" sz="2000" i="1">
                              <a:solidFill>
                                <a:srgbClr val="0070C0"/>
                              </a:solidFill>
                              <a:latin typeface="Cambria Math" panose="02040503050406030204" pitchFamily="18" charset="0"/>
                            </a:rPr>
                            <m:t>𝔼</m:t>
                          </m:r>
                        </m:e>
                        <m:sub>
                          <m:r>
                            <a:rPr lang="en-US" altLang="zh-CN" sz="2000" i="1">
                              <a:solidFill>
                                <a:srgbClr val="0070C0"/>
                              </a:solidFill>
                              <a:latin typeface="Cambria Math" panose="02040503050406030204" pitchFamily="18" charset="0"/>
                            </a:rPr>
                            <m:t>𝑥</m:t>
                          </m:r>
                          <m:r>
                            <a:rPr lang="en-US" altLang="zh-CN" sz="2000" i="1">
                              <a:solidFill>
                                <a:srgbClr val="0070C0"/>
                              </a:solidFill>
                              <a:latin typeface="Cambria Math" panose="02040503050406030204" pitchFamily="18" charset="0"/>
                            </a:rPr>
                            <m:t>~</m:t>
                          </m:r>
                          <m:sSub>
                            <m:sSubPr>
                              <m:ctrlPr>
                                <a:rPr lang="en-US" altLang="zh-CN" sz="2000" i="1">
                                  <a:solidFill>
                                    <a:srgbClr val="0070C0"/>
                                  </a:solidFill>
                                  <a:latin typeface="Cambria Math" panose="02040503050406030204" pitchFamily="18" charset="0"/>
                                </a:rPr>
                              </m:ctrlPr>
                            </m:sSubPr>
                            <m:e>
                              <m:r>
                                <a:rPr lang="en-US" altLang="zh-CN" sz="2000" i="1">
                                  <a:solidFill>
                                    <a:srgbClr val="0070C0"/>
                                  </a:solidFill>
                                  <a:latin typeface="Cambria Math" panose="02040503050406030204" pitchFamily="18" charset="0"/>
                                </a:rPr>
                                <m:t>𝑃</m:t>
                              </m:r>
                            </m:e>
                            <m:sub>
                              <m:r>
                                <a:rPr lang="en-US" altLang="zh-CN" sz="2000" i="1">
                                  <a:solidFill>
                                    <a:srgbClr val="0070C0"/>
                                  </a:solidFill>
                                  <a:latin typeface="Cambria Math" panose="02040503050406030204" pitchFamily="18" charset="0"/>
                                </a:rPr>
                                <m:t>𝑟</m:t>
                              </m:r>
                            </m:sub>
                          </m:sSub>
                        </m:sub>
                      </m:sSub>
                      <m:r>
                        <a:rPr lang="zh-CN" altLang="en-US" sz="2000" i="1">
                          <a:solidFill>
                            <a:srgbClr val="0070C0"/>
                          </a:solidFill>
                          <a:latin typeface="Cambria Math" panose="02040503050406030204" pitchFamily="18" charset="0"/>
                        </a:rPr>
                        <m:t>𝜑</m:t>
                      </m:r>
                      <m:d>
                        <m:dPr>
                          <m:ctrlPr>
                            <a:rPr lang="en-US" altLang="zh-CN" sz="2000" i="1">
                              <a:solidFill>
                                <a:srgbClr val="0070C0"/>
                              </a:solidFill>
                              <a:latin typeface="Cambria Math" panose="02040503050406030204" pitchFamily="18" charset="0"/>
                            </a:rPr>
                          </m:ctrlPr>
                        </m:dPr>
                        <m:e>
                          <m:r>
                            <a:rPr lang="en-US" altLang="zh-CN" sz="2000" b="0" i="1" smtClean="0">
                              <a:solidFill>
                                <a:srgbClr val="0070C0"/>
                              </a:solidFill>
                              <a:latin typeface="Cambria Math" panose="02040503050406030204" pitchFamily="18" charset="0"/>
                            </a:rPr>
                            <m:t>𝑓</m:t>
                          </m:r>
                          <m:d>
                            <m:dPr>
                              <m:ctrlPr>
                                <a:rPr lang="en-US" altLang="zh-CN" sz="2000" i="1">
                                  <a:solidFill>
                                    <a:srgbClr val="0070C0"/>
                                  </a:solidFill>
                                  <a:latin typeface="Cambria Math" panose="02040503050406030204" pitchFamily="18" charset="0"/>
                                </a:rPr>
                              </m:ctrlPr>
                            </m:dPr>
                            <m:e>
                              <m:r>
                                <a:rPr lang="en-US" altLang="zh-CN" sz="2000" i="1">
                                  <a:solidFill>
                                    <a:srgbClr val="0070C0"/>
                                  </a:solidFill>
                                  <a:latin typeface="Cambria Math" panose="02040503050406030204" pitchFamily="18" charset="0"/>
                                </a:rPr>
                                <m:t>𝑥</m:t>
                              </m:r>
                            </m:e>
                          </m:d>
                        </m:e>
                      </m:d>
                      <m:r>
                        <a:rPr lang="en-US" altLang="zh-CN" sz="2000" b="0" i="1" smtClean="0">
                          <a:latin typeface="Cambria Math" panose="02040503050406030204" pitchFamily="18" charset="0"/>
                        </a:rPr>
                        <m:t>+</m:t>
                      </m:r>
                      <m:r>
                        <a:rPr lang="zh-CN" altLang="en-US" sz="2000" b="0" i="1" smtClean="0">
                          <a:solidFill>
                            <a:srgbClr val="C00000"/>
                          </a:solidFill>
                          <a:latin typeface="Cambria Math" panose="02040503050406030204" pitchFamily="18" charset="0"/>
                        </a:rPr>
                        <m:t>𝜆</m:t>
                      </m:r>
                      <m:r>
                        <a:rPr lang="zh-CN" altLang="en-US" sz="2000" b="0" i="1" smtClean="0">
                          <a:solidFill>
                            <a:srgbClr val="C00000"/>
                          </a:solidFill>
                          <a:latin typeface="Cambria Math" panose="02040503050406030204" pitchFamily="18" charset="0"/>
                        </a:rPr>
                        <m:t>∙</m:t>
                      </m:r>
                      <m:sSup>
                        <m:sSupPr>
                          <m:ctrlPr>
                            <a:rPr lang="en-US" altLang="zh-CN" sz="2000" b="0" i="1" smtClean="0">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𝑘</m:t>
                          </m:r>
                          <m:r>
                            <a:rPr lang="en-US" altLang="zh-CN" sz="2000" i="1">
                              <a:solidFill>
                                <a:srgbClr val="C00000"/>
                              </a:solidFill>
                              <a:latin typeface="Cambria Math" panose="02040503050406030204" pitchFamily="18" charset="0"/>
                            </a:rPr>
                            <m:t>(</m:t>
                          </m:r>
                          <m:r>
                            <a:rPr lang="en-US" altLang="zh-CN" sz="2000" i="1">
                              <a:solidFill>
                                <a:srgbClr val="C00000"/>
                              </a:solidFill>
                              <a:latin typeface="Cambria Math" panose="02040503050406030204" pitchFamily="18" charset="0"/>
                            </a:rPr>
                            <m:t>𝑓</m:t>
                          </m:r>
                          <m:r>
                            <a:rPr lang="en-US" altLang="zh-CN" sz="2000" i="1">
                              <a:solidFill>
                                <a:srgbClr val="C00000"/>
                              </a:solidFill>
                              <a:latin typeface="Cambria Math" panose="02040503050406030204" pitchFamily="18" charset="0"/>
                            </a:rPr>
                            <m:t>)</m:t>
                          </m:r>
                        </m:e>
                        <m:sup>
                          <m:r>
                            <a:rPr lang="en-US" altLang="zh-CN" sz="2000" b="0" i="1" smtClean="0">
                              <a:solidFill>
                                <a:srgbClr val="C00000"/>
                              </a:solidFill>
                              <a:latin typeface="Cambria Math" panose="02040503050406030204" pitchFamily="18" charset="0"/>
                            </a:rPr>
                            <m:t>2</m:t>
                          </m:r>
                        </m:sup>
                      </m:sSup>
                    </m:oMath>
                  </m:oMathPara>
                </a14:m>
                <a:endParaRPr lang="zh-CN" altLang="en-US" sz="2000" dirty="0">
                  <a:latin typeface="+mj-lt"/>
                </a:endParaRPr>
              </a:p>
            </p:txBody>
          </p:sp>
        </mc:Choice>
        <mc:Fallback xmlns="">
          <p:sp>
            <p:nvSpPr>
              <p:cNvPr id="7" name="文本框 6">
                <a:extLst>
                  <a:ext uri="{FF2B5EF4-FFF2-40B4-BE49-F238E27FC236}">
                    <a16:creationId xmlns:a16="http://schemas.microsoft.com/office/drawing/2014/main" id="{64353B0D-E8A1-4709-BA7E-5CBC668A03E0}"/>
                  </a:ext>
                </a:extLst>
              </p:cNvPr>
              <p:cNvSpPr txBox="1">
                <a:spLocks noRot="1" noChangeAspect="1" noMove="1" noResize="1" noEditPoints="1" noAdjustHandles="1" noChangeArrowheads="1" noChangeShapeType="1" noTextEdit="1"/>
              </p:cNvSpPr>
              <p:nvPr/>
            </p:nvSpPr>
            <p:spPr>
              <a:xfrm>
                <a:off x="941527" y="3932682"/>
                <a:ext cx="6028559" cy="356316"/>
              </a:xfrm>
              <a:prstGeom prst="rect">
                <a:avLst/>
              </a:prstGeom>
              <a:blipFill>
                <a:blip r:embed="rId2"/>
                <a:stretch>
                  <a:fillRect b="-220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1454034-0887-4550-9522-154FCF1B99DD}"/>
                  </a:ext>
                </a:extLst>
              </p:cNvPr>
              <p:cNvSpPr txBox="1"/>
              <p:nvPr/>
            </p:nvSpPr>
            <p:spPr>
              <a:xfrm>
                <a:off x="1318529" y="5413419"/>
                <a:ext cx="2650726" cy="11396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i="1" smtClean="0">
                              <a:latin typeface="Cambria Math" panose="02040503050406030204" pitchFamily="18" charset="0"/>
                            </a:rPr>
                          </m:ctrlPr>
                        </m:dPr>
                        <m:e>
                          <m:eqArr>
                            <m:eqArrPr>
                              <m:ctrlPr>
                                <a:rPr lang="en-US" altLang="zh-CN" sz="2000" b="0" i="1" smtClean="0">
                                  <a:latin typeface="Cambria Math" panose="02040503050406030204" pitchFamily="18" charset="0"/>
                                </a:rPr>
                              </m:ctrlPr>
                            </m:eqArrPr>
                            <m:e>
                              <m:sSup>
                                <m:sSupPr>
                                  <m:ctrlPr>
                                    <a:rPr lang="en-US" altLang="zh-CN" sz="2000" b="0" i="1" smtClean="0">
                                      <a:latin typeface="Cambria Math" panose="02040503050406030204" pitchFamily="18" charset="0"/>
                                    </a:rPr>
                                  </m:ctrlPr>
                                </m:sSupPr>
                                <m:e>
                                  <m:r>
                                    <a:rPr lang="en-US" altLang="zh-CN" sz="2000" i="1" smtClean="0">
                                      <a:latin typeface="Cambria Math" panose="02040503050406030204" pitchFamily="18" charset="0"/>
                                    </a:rPr>
                                    <m:t>∅</m:t>
                                  </m:r>
                                </m:e>
                                <m:sup>
                                  <m:r>
                                    <a:rPr lang="en-US" altLang="zh-CN" sz="2000" b="0" i="1" smtClean="0">
                                      <a:latin typeface="Cambria Math" panose="02040503050406030204" pitchFamily="18" charset="0"/>
                                    </a:rPr>
                                    <m:t>′</m:t>
                                  </m:r>
                                </m:sup>
                              </m:sSup>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&gt;0,</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m:t>
                                  </m:r>
                                </m:e>
                                <m:sup>
                                  <m:r>
                                    <a:rPr lang="en-US" altLang="zh-CN" sz="2000" i="1">
                                      <a:latin typeface="Cambria Math" panose="02040503050406030204" pitchFamily="18" charset="0"/>
                                    </a:rPr>
                                    <m:t>′</m:t>
                                  </m:r>
                                </m:sup>
                              </m:sSup>
                              <m:r>
                                <a:rPr lang="en-US" altLang="zh-CN" sz="2000" b="0" i="1" smtClean="0">
                                  <a:latin typeface="Cambria Math" panose="02040503050406030204" pitchFamily="18" charset="0"/>
                                </a:rPr>
                                <m:t>′</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e>
                              </m:d>
                              <m:r>
                                <a:rPr lang="en-US" altLang="zh-CN" sz="2000" i="1">
                                  <a:latin typeface="Cambria Math" panose="02040503050406030204" pitchFamily="18" charset="0"/>
                                </a:rPr>
                                <m:t>≥0</m:t>
                              </m:r>
                              <m:r>
                                <a:rPr lang="en-US" altLang="zh-CN" sz="2000" b="0" i="1" smtClean="0">
                                  <a:latin typeface="Cambria Math" panose="02040503050406030204" pitchFamily="18" charset="0"/>
                                </a:rPr>
                                <m:t>,</m:t>
                              </m:r>
                            </m:e>
                            <m:e>
                              <m:sSup>
                                <m:sSupPr>
                                  <m:ctrlPr>
                                    <a:rPr lang="en-US" altLang="zh-CN" sz="2000" b="0" i="1" smtClean="0">
                                      <a:latin typeface="Cambria Math" panose="02040503050406030204" pitchFamily="18" charset="0"/>
                                    </a:rPr>
                                  </m:ctrlPr>
                                </m:sSupPr>
                                <m:e>
                                  <m:r>
                                    <a:rPr lang="zh-CN" altLang="en-US" sz="2000" i="1" smtClean="0">
                                      <a:latin typeface="Cambria Math" panose="02040503050406030204" pitchFamily="18" charset="0"/>
                                    </a:rPr>
                                    <m:t>𝜑</m:t>
                                  </m:r>
                                </m:e>
                                <m:sup>
                                  <m:r>
                                    <a:rPr lang="en-US" altLang="zh-CN" sz="2000" b="0" i="1" smtClean="0">
                                      <a:latin typeface="Cambria Math" panose="02040503050406030204" pitchFamily="18" charset="0"/>
                                    </a:rPr>
                                    <m:t>′</m:t>
                                  </m:r>
                                </m:sup>
                              </m:sSup>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&lt;0,</m:t>
                              </m:r>
                              <m:sSup>
                                <m:sSupPr>
                                  <m:ctrlPr>
                                    <a:rPr lang="en-US" altLang="zh-CN" sz="2000" i="1">
                                      <a:latin typeface="Cambria Math" panose="02040503050406030204" pitchFamily="18" charset="0"/>
                                    </a:rPr>
                                  </m:ctrlPr>
                                </m:sSupPr>
                                <m:e>
                                  <m:r>
                                    <a:rPr lang="zh-CN" altLang="en-US" sz="2000" i="1">
                                      <a:latin typeface="Cambria Math" panose="02040503050406030204" pitchFamily="18" charset="0"/>
                                    </a:rPr>
                                    <m:t>𝜑</m:t>
                                  </m:r>
                                </m:e>
                                <m:sup>
                                  <m:r>
                                    <a:rPr lang="en-US" altLang="zh-CN" sz="2000" i="1">
                                      <a:latin typeface="Cambria Math" panose="02040503050406030204" pitchFamily="18" charset="0"/>
                                    </a:rPr>
                                    <m:t>′′</m:t>
                                  </m:r>
                                </m:sup>
                              </m:s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e>
                              </m:d>
                              <m:r>
                                <a:rPr lang="en-US" altLang="zh-CN" sz="2000" b="0" i="1" smtClean="0">
                                  <a:latin typeface="Cambria Math" panose="02040503050406030204" pitchFamily="18" charset="0"/>
                                </a:rPr>
                                <m:t>≥</m:t>
                              </m:r>
                              <m:r>
                                <a:rPr lang="en-US" altLang="zh-CN" sz="2000" i="1">
                                  <a:latin typeface="Cambria Math" panose="02040503050406030204" pitchFamily="18" charset="0"/>
                                </a:rPr>
                                <m:t>0</m:t>
                              </m:r>
                              <m:r>
                                <a:rPr lang="en-US" altLang="zh-CN" sz="2000" b="0" i="1" smtClean="0">
                                  <a:latin typeface="Cambria Math" panose="02040503050406030204" pitchFamily="18" charset="0"/>
                                </a:rPr>
                                <m:t>,</m:t>
                              </m:r>
                            </m:e>
                            <m:e>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𝑎</m:t>
                              </m:r>
                              <m:r>
                                <a:rPr lang="en-US" altLang="zh-CN" sz="2000" b="0" i="1" smtClean="0">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m:t>
                                  </m:r>
                                </m:e>
                                <m:sup>
                                  <m:r>
                                    <a:rPr lang="en-US" altLang="zh-CN" sz="2000" i="1">
                                      <a:latin typeface="Cambria Math" panose="02040503050406030204" pitchFamily="18" charset="0"/>
                                    </a:rPr>
                                    <m:t>′</m:t>
                                  </m:r>
                                </m:sup>
                              </m:sSup>
                              <m:d>
                                <m:dPr>
                                  <m:ctrlPr>
                                    <a:rPr lang="en-US" altLang="zh-CN" sz="2000" i="1">
                                      <a:latin typeface="Cambria Math" panose="02040503050406030204" pitchFamily="18" charset="0"/>
                                    </a:rPr>
                                  </m:ctrlPr>
                                </m:dPr>
                                <m:e>
                                  <m:r>
                                    <a:rPr lang="en-US" altLang="zh-CN" sz="2000" b="0" i="1" smtClean="0">
                                      <a:latin typeface="Cambria Math" panose="02040503050406030204" pitchFamily="18" charset="0"/>
                                    </a:rPr>
                                    <m:t>𝑎</m:t>
                                  </m:r>
                                </m:e>
                              </m:d>
                              <m:r>
                                <a:rPr lang="en-US" altLang="zh-CN" sz="2000" b="0" i="1" smtClean="0">
                                  <a:latin typeface="Cambria Math" panose="02040503050406030204" pitchFamily="18" charset="0"/>
                                </a:rPr>
                                <m:t>+</m:t>
                              </m:r>
                              <m:sSup>
                                <m:sSupPr>
                                  <m:ctrlPr>
                                    <a:rPr lang="en-US" altLang="zh-CN" sz="2000" i="1">
                                      <a:latin typeface="Cambria Math" panose="02040503050406030204" pitchFamily="18" charset="0"/>
                                    </a:rPr>
                                  </m:ctrlPr>
                                </m:sSupPr>
                                <m:e>
                                  <m:r>
                                    <a:rPr lang="zh-CN" altLang="en-US" sz="2000" i="1">
                                      <a:latin typeface="Cambria Math" panose="02040503050406030204" pitchFamily="18" charset="0"/>
                                    </a:rPr>
                                    <m:t>𝜑</m:t>
                                  </m:r>
                                </m:e>
                                <m:sup>
                                  <m:r>
                                    <a:rPr lang="en-US" altLang="zh-CN" sz="2000" i="1">
                                      <a:latin typeface="Cambria Math" panose="02040503050406030204" pitchFamily="18" charset="0"/>
                                    </a:rPr>
                                    <m:t>′</m:t>
                                  </m:r>
                                </m:sup>
                              </m:sSup>
                              <m:d>
                                <m:dPr>
                                  <m:ctrlPr>
                                    <a:rPr lang="en-US" altLang="zh-CN" sz="2000" i="1">
                                      <a:latin typeface="Cambria Math" panose="02040503050406030204" pitchFamily="18" charset="0"/>
                                    </a:rPr>
                                  </m:ctrlPr>
                                </m:dPr>
                                <m:e>
                                  <m:r>
                                    <a:rPr lang="en-US" altLang="zh-CN" sz="2000" b="0" i="1" smtClean="0">
                                      <a:latin typeface="Cambria Math" panose="02040503050406030204" pitchFamily="18" charset="0"/>
                                    </a:rPr>
                                    <m:t>𝑎</m:t>
                                  </m:r>
                                </m:e>
                              </m:d>
                              <m:r>
                                <a:rPr lang="en-US" altLang="zh-CN" sz="2000" b="0" i="1" smtClean="0">
                                  <a:latin typeface="Cambria Math" panose="02040503050406030204" pitchFamily="18" charset="0"/>
                                </a:rPr>
                                <m:t>=0.</m:t>
                              </m:r>
                            </m:e>
                          </m:eqArr>
                        </m:e>
                      </m:d>
                    </m:oMath>
                  </m:oMathPara>
                </a14:m>
                <a:endParaRPr lang="zh-CN" altLang="en-US" sz="2000" dirty="0">
                  <a:latin typeface="+mj-lt"/>
                </a:endParaRPr>
              </a:p>
            </p:txBody>
          </p:sp>
        </mc:Choice>
        <mc:Fallback xmlns="">
          <p:sp>
            <p:nvSpPr>
              <p:cNvPr id="8" name="文本框 7">
                <a:extLst>
                  <a:ext uri="{FF2B5EF4-FFF2-40B4-BE49-F238E27FC236}">
                    <a16:creationId xmlns:a16="http://schemas.microsoft.com/office/drawing/2014/main" id="{A1454034-0887-4550-9522-154FCF1B99DD}"/>
                  </a:ext>
                </a:extLst>
              </p:cNvPr>
              <p:cNvSpPr txBox="1">
                <a:spLocks noRot="1" noChangeAspect="1" noMove="1" noResize="1" noEditPoints="1" noAdjustHandles="1" noChangeArrowheads="1" noChangeShapeType="1" noTextEdit="1"/>
              </p:cNvSpPr>
              <p:nvPr/>
            </p:nvSpPr>
            <p:spPr>
              <a:xfrm>
                <a:off x="1318529" y="5413419"/>
                <a:ext cx="2650726" cy="113967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对话气泡: 圆角矩形 8">
                <a:extLst>
                  <a:ext uri="{FF2B5EF4-FFF2-40B4-BE49-F238E27FC236}">
                    <a16:creationId xmlns:a16="http://schemas.microsoft.com/office/drawing/2014/main" id="{5D6F1639-0445-4357-B549-4B2FC6E85108}"/>
                  </a:ext>
                </a:extLst>
              </p:cNvPr>
              <p:cNvSpPr/>
              <p:nvPr/>
            </p:nvSpPr>
            <p:spPr>
              <a:xfrm>
                <a:off x="5252813" y="3381767"/>
                <a:ext cx="2214694" cy="356316"/>
              </a:xfrm>
              <a:prstGeom prst="wedgeRoundRectCallout">
                <a:avLst>
                  <a:gd name="adj1" fmla="val -19007"/>
                  <a:gd name="adj2" fmla="val 88398"/>
                  <a:gd name="adj3" fmla="val 16667"/>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2"/>
                    </a:solidFill>
                  </a:rPr>
                  <a:t>判别函数</a:t>
                </a:r>
                <a14:m>
                  <m:oMath xmlns:m="http://schemas.openxmlformats.org/officeDocument/2006/math">
                    <m:r>
                      <a:rPr lang="en-US" altLang="zh-CN" sz="1400" i="1" dirty="0" smtClean="0">
                        <a:solidFill>
                          <a:schemeClr val="bg2"/>
                        </a:solidFill>
                        <a:latin typeface="Cambria Math" panose="02040503050406030204" pitchFamily="18" charset="0"/>
                      </a:rPr>
                      <m:t>𝑓</m:t>
                    </m:r>
                  </m:oMath>
                </a14:m>
                <a:r>
                  <a:rPr lang="zh-CN" altLang="en-US" sz="1400" dirty="0">
                    <a:solidFill>
                      <a:schemeClr val="bg2"/>
                    </a:solidFill>
                  </a:rPr>
                  <a:t>的</a:t>
                </a:r>
                <a:r>
                  <a:rPr lang="en-US" altLang="zh-CN" sz="1400" dirty="0">
                    <a:solidFill>
                      <a:schemeClr val="bg2"/>
                    </a:solidFill>
                  </a:rPr>
                  <a:t>Lipschitz</a:t>
                </a:r>
                <a:r>
                  <a:rPr lang="zh-CN" altLang="en-US" sz="1400" dirty="0">
                    <a:solidFill>
                      <a:schemeClr val="bg2"/>
                    </a:solidFill>
                  </a:rPr>
                  <a:t>常数</a:t>
                </a:r>
              </a:p>
            </p:txBody>
          </p:sp>
        </mc:Choice>
        <mc:Fallback xmlns="">
          <p:sp>
            <p:nvSpPr>
              <p:cNvPr id="9" name="对话气泡: 圆角矩形 8">
                <a:extLst>
                  <a:ext uri="{FF2B5EF4-FFF2-40B4-BE49-F238E27FC236}">
                    <a16:creationId xmlns:a16="http://schemas.microsoft.com/office/drawing/2014/main" id="{5D6F1639-0445-4357-B549-4B2FC6E85108}"/>
                  </a:ext>
                </a:extLst>
              </p:cNvPr>
              <p:cNvSpPr>
                <a:spLocks noRot="1" noChangeAspect="1" noMove="1" noResize="1" noEditPoints="1" noAdjustHandles="1" noChangeArrowheads="1" noChangeShapeType="1" noTextEdit="1"/>
              </p:cNvSpPr>
              <p:nvPr/>
            </p:nvSpPr>
            <p:spPr>
              <a:xfrm>
                <a:off x="5252813" y="3381767"/>
                <a:ext cx="2214694" cy="356316"/>
              </a:xfrm>
              <a:prstGeom prst="wedgeRoundRectCallout">
                <a:avLst>
                  <a:gd name="adj1" fmla="val -19007"/>
                  <a:gd name="adj2" fmla="val 88398"/>
                  <a:gd name="adj3" fmla="val 16667"/>
                </a:avLst>
              </a:prstGeom>
              <a:blipFill>
                <a:blip r:embed="rId4"/>
                <a:stretch>
                  <a:fillRect/>
                </a:stretch>
              </a:blipFill>
              <a:ln>
                <a:solidFill>
                  <a:schemeClr val="bg2"/>
                </a:solidFill>
              </a:ln>
            </p:spPr>
            <p:txBody>
              <a:bodyPr/>
              <a:lstStyle/>
              <a:p>
                <a:r>
                  <a:rPr lang="zh-CN" altLang="en-US">
                    <a:noFill/>
                  </a:rPr>
                  <a:t> </a:t>
                </a:r>
              </a:p>
            </p:txBody>
          </p:sp>
        </mc:Fallback>
      </mc:AlternateContent>
      <p:sp>
        <p:nvSpPr>
          <p:cNvPr id="10" name="对话气泡: 圆角矩形 9">
            <a:extLst>
              <a:ext uri="{FF2B5EF4-FFF2-40B4-BE49-F238E27FC236}">
                <a16:creationId xmlns:a16="http://schemas.microsoft.com/office/drawing/2014/main" id="{3D0DEA20-7546-45E1-BA42-D9C84BA501B5}"/>
              </a:ext>
            </a:extLst>
          </p:cNvPr>
          <p:cNvSpPr/>
          <p:nvPr/>
        </p:nvSpPr>
        <p:spPr>
          <a:xfrm>
            <a:off x="2759170" y="4537617"/>
            <a:ext cx="2298475" cy="360625"/>
          </a:xfrm>
          <a:prstGeom prst="wedgeRoundRectCallout">
            <a:avLst>
              <a:gd name="adj1" fmla="val -17546"/>
              <a:gd name="adj2" fmla="val -88180"/>
              <a:gd name="adj3" fmla="val 16667"/>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2"/>
                </a:solidFill>
              </a:rPr>
              <a:t>一般化的</a:t>
            </a:r>
            <a:r>
              <a:rPr lang="en-US" altLang="zh-CN" sz="1400" dirty="0">
                <a:solidFill>
                  <a:schemeClr val="bg2"/>
                </a:solidFill>
              </a:rPr>
              <a:t>GANs</a:t>
            </a:r>
            <a:r>
              <a:rPr lang="zh-CN" altLang="en-US" sz="1400" dirty="0">
                <a:solidFill>
                  <a:schemeClr val="bg2"/>
                </a:solidFill>
              </a:rPr>
              <a:t>的目标函数</a:t>
            </a: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80F24900-D789-4F44-B5C9-CCD2565F3510}"/>
                  </a:ext>
                </a:extLst>
              </p:cNvPr>
              <p:cNvSpPr/>
              <p:nvPr/>
            </p:nvSpPr>
            <p:spPr>
              <a:xfrm>
                <a:off x="7444708" y="4259284"/>
                <a:ext cx="1205266" cy="738664"/>
              </a:xfrm>
              <a:prstGeom prst="rect">
                <a:avLst/>
              </a:prstGeom>
              <a:noFill/>
              <a:ln>
                <a:solidFill>
                  <a:schemeClr val="bg2"/>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400" i="1" smtClean="0">
                          <a:solidFill>
                            <a:schemeClr val="bg2"/>
                          </a:solidFill>
                          <a:latin typeface="Cambria Math" panose="02040503050406030204" pitchFamily="18" charset="0"/>
                        </a:rPr>
                        <m:t>𝑓</m:t>
                      </m:r>
                      <m:d>
                        <m:dPr>
                          <m:ctrlPr>
                            <a:rPr lang="en-US" altLang="zh-CN" sz="1400" i="1">
                              <a:solidFill>
                                <a:schemeClr val="bg2"/>
                              </a:solidFill>
                              <a:latin typeface="Cambria Math" panose="02040503050406030204" pitchFamily="18" charset="0"/>
                            </a:rPr>
                          </m:ctrlPr>
                        </m:dPr>
                        <m:e>
                          <m:r>
                            <a:rPr lang="en-US" altLang="zh-CN" sz="1400" i="1">
                              <a:solidFill>
                                <a:schemeClr val="bg2"/>
                              </a:solidFill>
                              <a:latin typeface="Cambria Math" panose="02040503050406030204" pitchFamily="18" charset="0"/>
                            </a:rPr>
                            <m:t>𝑥</m:t>
                          </m:r>
                        </m:e>
                      </m:d>
                      <m:r>
                        <a:rPr lang="en-US" altLang="zh-CN" sz="1400" b="0" i="1" smtClean="0">
                          <a:solidFill>
                            <a:schemeClr val="bg2"/>
                          </a:solidFill>
                          <a:latin typeface="Cambria Math" panose="02040503050406030204" pitchFamily="18" charset="0"/>
                        </a:rPr>
                        <m:t> </m:t>
                      </m:r>
                      <m:r>
                        <a:rPr lang="en-US" altLang="zh-CN" sz="1400" b="0" i="1" smtClean="0">
                          <a:solidFill>
                            <a:schemeClr val="bg2"/>
                          </a:solidFill>
                          <a:latin typeface="Cambria Math" panose="02040503050406030204" pitchFamily="18" charset="0"/>
                          <a:ea typeface="Cambria Math" panose="02040503050406030204" pitchFamily="18" charset="0"/>
                        </a:rPr>
                        <m:t>∈</m:t>
                      </m:r>
                      <m:r>
                        <a:rPr lang="en-US" altLang="zh-CN" sz="1400" b="0" i="1" smtClean="0">
                          <a:solidFill>
                            <a:schemeClr val="bg2"/>
                          </a:solidFill>
                          <a:latin typeface="Cambria Math" panose="02040503050406030204" pitchFamily="18" charset="0"/>
                        </a:rPr>
                        <m:t> </m:t>
                      </m:r>
                      <m:r>
                        <a:rPr lang="en-US" altLang="zh-CN" sz="1400" i="1" smtClean="0">
                          <a:solidFill>
                            <a:schemeClr val="bg2"/>
                          </a:solidFill>
                          <a:latin typeface="Cambria Math" panose="02040503050406030204" pitchFamily="18" charset="0"/>
                          <a:ea typeface="Cambria Math" panose="02040503050406030204" pitchFamily="18" charset="0"/>
                        </a:rPr>
                        <m:t>ℝ</m:t>
                      </m:r>
                    </m:oMath>
                  </m:oMathPara>
                </a14:m>
                <a:endParaRPr lang="en-US" altLang="zh-CN" sz="1400" dirty="0">
                  <a:solidFill>
                    <a:schemeClr val="bg2"/>
                  </a:solidFill>
                </a:endParaRPr>
              </a:p>
              <a:p>
                <a:pPr/>
                <a14:m>
                  <m:oMathPara xmlns:m="http://schemas.openxmlformats.org/officeDocument/2006/math">
                    <m:oMathParaPr>
                      <m:jc m:val="centerGroup"/>
                    </m:oMathParaPr>
                    <m:oMath xmlns:m="http://schemas.openxmlformats.org/officeDocument/2006/math">
                      <m:r>
                        <a:rPr lang="en-US" altLang="zh-CN" sz="1400" i="1">
                          <a:solidFill>
                            <a:schemeClr val="bg2"/>
                          </a:solidFill>
                          <a:latin typeface="Cambria Math" panose="02040503050406030204" pitchFamily="18" charset="0"/>
                        </a:rPr>
                        <m:t>∅</m:t>
                      </m:r>
                      <m:d>
                        <m:dPr>
                          <m:ctrlPr>
                            <a:rPr lang="en-US" altLang="zh-CN" sz="1400" b="0" i="1" smtClean="0">
                              <a:solidFill>
                                <a:schemeClr val="bg2"/>
                              </a:solidFill>
                              <a:latin typeface="Cambria Math" panose="02040503050406030204" pitchFamily="18" charset="0"/>
                            </a:rPr>
                          </m:ctrlPr>
                        </m:dPr>
                        <m:e>
                          <m:r>
                            <a:rPr lang="en-US" altLang="zh-CN" sz="1400" b="0" i="1" smtClean="0">
                              <a:solidFill>
                                <a:schemeClr val="bg2"/>
                              </a:solidFill>
                              <a:latin typeface="Cambria Math" panose="02040503050406030204" pitchFamily="18" charset="0"/>
                            </a:rPr>
                            <m:t>𝑥</m:t>
                          </m:r>
                        </m:e>
                      </m:d>
                      <m:r>
                        <a:rPr lang="en-US" altLang="zh-CN" sz="1400" b="0" i="1" smtClean="0">
                          <a:solidFill>
                            <a:schemeClr val="bg2"/>
                          </a:solidFill>
                          <a:latin typeface="Cambria Math" panose="02040503050406030204" pitchFamily="18" charset="0"/>
                        </a:rPr>
                        <m:t>:</m:t>
                      </m:r>
                      <m:r>
                        <a:rPr lang="en-US" altLang="zh-CN" sz="1400" i="1">
                          <a:solidFill>
                            <a:schemeClr val="bg2"/>
                          </a:solidFill>
                          <a:latin typeface="Cambria Math" panose="02040503050406030204" pitchFamily="18" charset="0"/>
                          <a:ea typeface="Cambria Math" panose="02040503050406030204" pitchFamily="18" charset="0"/>
                        </a:rPr>
                        <m:t>ℝ</m:t>
                      </m:r>
                      <m:r>
                        <a:rPr lang="en-US" altLang="zh-CN" sz="1400" b="0" i="1" smtClean="0">
                          <a:solidFill>
                            <a:schemeClr val="bg2"/>
                          </a:solidFill>
                          <a:latin typeface="Cambria Math" panose="02040503050406030204" pitchFamily="18" charset="0"/>
                          <a:ea typeface="Cambria Math" panose="02040503050406030204" pitchFamily="18" charset="0"/>
                        </a:rPr>
                        <m:t>→</m:t>
                      </m:r>
                      <m:r>
                        <a:rPr lang="en-US" altLang="zh-CN" sz="1400" i="1">
                          <a:solidFill>
                            <a:schemeClr val="bg2"/>
                          </a:solidFill>
                          <a:latin typeface="Cambria Math" panose="02040503050406030204" pitchFamily="18" charset="0"/>
                          <a:ea typeface="Cambria Math" panose="02040503050406030204" pitchFamily="18" charset="0"/>
                        </a:rPr>
                        <m:t>ℝ</m:t>
                      </m:r>
                    </m:oMath>
                  </m:oMathPara>
                </a14:m>
                <a:endParaRPr lang="en-US" altLang="zh-CN" sz="1400" dirty="0">
                  <a:solidFill>
                    <a:schemeClr val="bg2"/>
                  </a:solidFill>
                </a:endParaRPr>
              </a:p>
              <a:p>
                <a:pPr/>
                <a14:m>
                  <m:oMathPara xmlns:m="http://schemas.openxmlformats.org/officeDocument/2006/math">
                    <m:oMathParaPr>
                      <m:jc m:val="centerGroup"/>
                    </m:oMathParaPr>
                    <m:oMath xmlns:m="http://schemas.openxmlformats.org/officeDocument/2006/math">
                      <m:r>
                        <a:rPr lang="zh-CN" altLang="en-US" sz="1400" i="1">
                          <a:solidFill>
                            <a:schemeClr val="bg2"/>
                          </a:solidFill>
                          <a:latin typeface="Cambria Math" panose="02040503050406030204" pitchFamily="18" charset="0"/>
                        </a:rPr>
                        <m:t>𝜑</m:t>
                      </m:r>
                      <m:d>
                        <m:dPr>
                          <m:ctrlPr>
                            <a:rPr lang="en-US" altLang="zh-CN" sz="1400" i="1">
                              <a:solidFill>
                                <a:schemeClr val="bg2"/>
                              </a:solidFill>
                              <a:latin typeface="Cambria Math" panose="02040503050406030204" pitchFamily="18" charset="0"/>
                            </a:rPr>
                          </m:ctrlPr>
                        </m:dPr>
                        <m:e>
                          <m:r>
                            <a:rPr lang="en-US" altLang="zh-CN" sz="1400" i="1">
                              <a:solidFill>
                                <a:schemeClr val="bg2"/>
                              </a:solidFill>
                              <a:latin typeface="Cambria Math" panose="02040503050406030204" pitchFamily="18" charset="0"/>
                            </a:rPr>
                            <m:t>𝑥</m:t>
                          </m:r>
                        </m:e>
                      </m:d>
                      <m:r>
                        <a:rPr lang="en-US" altLang="zh-CN" sz="1400" i="1">
                          <a:solidFill>
                            <a:schemeClr val="bg2"/>
                          </a:solidFill>
                          <a:latin typeface="Cambria Math" panose="02040503050406030204" pitchFamily="18" charset="0"/>
                        </a:rPr>
                        <m:t>:</m:t>
                      </m:r>
                      <m:r>
                        <a:rPr lang="en-US" altLang="zh-CN" sz="1400" i="1">
                          <a:solidFill>
                            <a:schemeClr val="bg2"/>
                          </a:solidFill>
                          <a:latin typeface="Cambria Math" panose="02040503050406030204" pitchFamily="18" charset="0"/>
                          <a:ea typeface="Cambria Math" panose="02040503050406030204" pitchFamily="18" charset="0"/>
                        </a:rPr>
                        <m:t>ℝ</m:t>
                      </m:r>
                      <m:r>
                        <a:rPr lang="en-US" altLang="zh-CN" sz="1400" i="1">
                          <a:solidFill>
                            <a:schemeClr val="bg2"/>
                          </a:solidFill>
                          <a:latin typeface="Cambria Math" panose="02040503050406030204" pitchFamily="18" charset="0"/>
                          <a:ea typeface="Cambria Math" panose="02040503050406030204" pitchFamily="18" charset="0"/>
                        </a:rPr>
                        <m:t>→</m:t>
                      </m:r>
                      <m:r>
                        <a:rPr lang="en-US" altLang="zh-CN" sz="1400" i="1">
                          <a:solidFill>
                            <a:schemeClr val="bg2"/>
                          </a:solidFill>
                          <a:latin typeface="Cambria Math" panose="02040503050406030204" pitchFamily="18" charset="0"/>
                          <a:ea typeface="Cambria Math" panose="02040503050406030204" pitchFamily="18" charset="0"/>
                        </a:rPr>
                        <m:t>ℝ</m:t>
                      </m:r>
                    </m:oMath>
                  </m:oMathPara>
                </a14:m>
                <a:endParaRPr lang="zh-CN" altLang="en-US" sz="1400" dirty="0">
                  <a:solidFill>
                    <a:schemeClr val="bg2"/>
                  </a:solidFill>
                </a:endParaRPr>
              </a:p>
            </p:txBody>
          </p:sp>
        </mc:Choice>
        <mc:Fallback xmlns="">
          <p:sp>
            <p:nvSpPr>
              <p:cNvPr id="11" name="矩形 10">
                <a:extLst>
                  <a:ext uri="{FF2B5EF4-FFF2-40B4-BE49-F238E27FC236}">
                    <a16:creationId xmlns:a16="http://schemas.microsoft.com/office/drawing/2014/main" id="{80F24900-D789-4F44-B5C9-CCD2565F3510}"/>
                  </a:ext>
                </a:extLst>
              </p:cNvPr>
              <p:cNvSpPr>
                <a:spLocks noRot="1" noChangeAspect="1" noMove="1" noResize="1" noEditPoints="1" noAdjustHandles="1" noChangeArrowheads="1" noChangeShapeType="1" noTextEdit="1"/>
              </p:cNvSpPr>
              <p:nvPr/>
            </p:nvSpPr>
            <p:spPr>
              <a:xfrm>
                <a:off x="7444708" y="4259284"/>
                <a:ext cx="1205266" cy="738664"/>
              </a:xfrm>
              <a:prstGeom prst="rect">
                <a:avLst/>
              </a:prstGeom>
              <a:blipFill>
                <a:blip r:embed="rId5"/>
                <a:stretch>
                  <a:fillRect/>
                </a:stretch>
              </a:blipFill>
              <a:ln>
                <a:solidFill>
                  <a:schemeClr val="bg2"/>
                </a:solidFill>
              </a:ln>
            </p:spPr>
            <p:txBody>
              <a:bodyPr/>
              <a:lstStyle/>
              <a:p>
                <a:r>
                  <a:rPr lang="zh-CN" altLang="en-US">
                    <a:noFill/>
                  </a:rPr>
                  <a:t> </a:t>
                </a:r>
              </a:p>
            </p:txBody>
          </p:sp>
        </mc:Fallback>
      </mc:AlternateContent>
    </p:spTree>
    <p:extLst>
      <p:ext uri="{BB962C8B-B14F-4D97-AF65-F5344CB8AC3E}">
        <p14:creationId xmlns:p14="http://schemas.microsoft.com/office/powerpoint/2010/main" val="1185418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40F3F4DB-43E0-4A3B-B9B2-729EFFDA3F3B}"/>
              </a:ext>
            </a:extLst>
          </p:cNvPr>
          <p:cNvPicPr>
            <a:picLocks noChangeAspect="1"/>
          </p:cNvPicPr>
          <p:nvPr/>
        </p:nvPicPr>
        <p:blipFill rotWithShape="1">
          <a:blip r:embed="rId2"/>
          <a:srcRect l="775" r="678"/>
          <a:stretch/>
        </p:blipFill>
        <p:spPr>
          <a:xfrm>
            <a:off x="790776" y="4187236"/>
            <a:ext cx="7705579" cy="1582625"/>
          </a:xfrm>
          <a:prstGeom prst="rect">
            <a:avLst/>
          </a:prstGeom>
        </p:spPr>
      </p:pic>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458AB8CF-08CB-466C-9CAE-E57FA2906EB1}"/>
                  </a:ext>
                </a:extLst>
              </p:cNvPr>
              <p:cNvSpPr/>
              <p:nvPr/>
            </p:nvSpPr>
            <p:spPr>
              <a:xfrm>
                <a:off x="790776" y="2638415"/>
                <a:ext cx="4027385" cy="46019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func>
                        <m:funcPr>
                          <m:ctrlPr>
                            <a:rPr lang="en-US" altLang="zh-CN" sz="1600" i="1" smtClean="0">
                              <a:latin typeface="Cambria Math" panose="02040503050406030204" pitchFamily="18" charset="0"/>
                            </a:rPr>
                          </m:ctrlPr>
                        </m:funcPr>
                        <m:fName>
                          <m:limLow>
                            <m:limLowPr>
                              <m:ctrlPr>
                                <a:rPr lang="en-US" altLang="zh-CN" sz="1600" i="1">
                                  <a:latin typeface="Cambria Math" panose="02040503050406030204" pitchFamily="18" charset="0"/>
                                </a:rPr>
                              </m:ctrlPr>
                            </m:limLowPr>
                            <m:e>
                              <m:r>
                                <a:rPr lang="en-US" altLang="zh-CN" sz="1600" b="0" i="1">
                                  <a:latin typeface="Cambria Math" panose="02040503050406030204" pitchFamily="18" charset="0"/>
                                </a:rPr>
                                <m:t>𝑚𝑖𝑛</m:t>
                              </m:r>
                            </m:e>
                            <m:lim>
                              <m:r>
                                <a:rPr lang="en-US" altLang="zh-CN" sz="1600" b="0" i="1" smtClean="0">
                                  <a:latin typeface="Cambria Math" panose="02040503050406030204" pitchFamily="18" charset="0"/>
                                </a:rPr>
                                <m:t>𝑔</m:t>
                              </m:r>
                            </m:lim>
                          </m:limLow>
                        </m:fName>
                        <m:e>
                          <m:limLow>
                            <m:limLowPr>
                              <m:ctrlPr>
                                <a:rPr lang="en-US" altLang="zh-CN" sz="1600" i="1">
                                  <a:latin typeface="Cambria Math" panose="02040503050406030204" pitchFamily="18" charset="0"/>
                                </a:rPr>
                              </m:ctrlPr>
                            </m:limLowPr>
                            <m:e>
                              <m:r>
                                <a:rPr lang="en-US" altLang="zh-CN" sz="1600" b="0" i="1">
                                  <a:latin typeface="Cambria Math" panose="02040503050406030204" pitchFamily="18" charset="0"/>
                                </a:rPr>
                                <m:t>𝑚𝑎𝑥</m:t>
                              </m:r>
                            </m:e>
                            <m:lim>
                              <m:r>
                                <a:rPr lang="en-US" altLang="zh-CN" sz="1600" b="0" i="1" smtClean="0">
                                  <a:latin typeface="Cambria Math" panose="02040503050406030204" pitchFamily="18" charset="0"/>
                                </a:rPr>
                                <m:t>𝑓</m:t>
                              </m:r>
                            </m:lim>
                          </m:limLow>
                        </m:e>
                      </m:func>
                      <m:sSub>
                        <m:sSubPr>
                          <m:ctrlPr>
                            <a:rPr lang="en-US" altLang="zh-CN" sz="1600" i="1" smtClean="0">
                              <a:solidFill>
                                <a:schemeClr val="tx1"/>
                              </a:solidFill>
                              <a:latin typeface="Cambria Math" panose="02040503050406030204" pitchFamily="18" charset="0"/>
                            </a:rPr>
                          </m:ctrlPr>
                        </m:sSubPr>
                        <m:e>
                          <m:r>
                            <a:rPr lang="zh-CN" altLang="el-GR" sz="1600" b="0" i="1">
                              <a:solidFill>
                                <a:schemeClr val="tx1"/>
                              </a:solidFill>
                              <a:latin typeface="Cambria Math" panose="02040503050406030204" pitchFamily="18" charset="0"/>
                            </a:rPr>
                            <m:t>𝔼</m:t>
                          </m:r>
                        </m:e>
                        <m:sub>
                          <m:r>
                            <a:rPr lang="en-US" altLang="zh-CN" sz="1600" b="0" i="1">
                              <a:solidFill>
                                <a:schemeClr val="tx1"/>
                              </a:solidFill>
                              <a:latin typeface="Cambria Math" panose="02040503050406030204" pitchFamily="18" charset="0"/>
                            </a:rPr>
                            <m:t>𝑧</m:t>
                          </m:r>
                          <m:r>
                            <a:rPr lang="en-US" altLang="zh-CN" sz="1600" b="0" i="1">
                              <a:solidFill>
                                <a:schemeClr val="tx1"/>
                              </a:solidFill>
                              <a:latin typeface="Cambria Math" panose="02040503050406030204" pitchFamily="18" charset="0"/>
                            </a:rPr>
                            <m:t>~</m:t>
                          </m:r>
                          <m:sSub>
                            <m:sSubPr>
                              <m:ctrlPr>
                                <a:rPr lang="en-US" altLang="zh-CN" sz="1600" i="1">
                                  <a:solidFill>
                                    <a:schemeClr val="tx1"/>
                                  </a:solidFill>
                                  <a:latin typeface="Cambria Math" panose="02040503050406030204" pitchFamily="18" charset="0"/>
                                </a:rPr>
                              </m:ctrlPr>
                            </m:sSubPr>
                            <m:e>
                              <m:r>
                                <a:rPr lang="en-US" altLang="zh-CN" sz="1600" b="0" i="1">
                                  <a:solidFill>
                                    <a:schemeClr val="tx1"/>
                                  </a:solidFill>
                                  <a:latin typeface="Cambria Math" panose="02040503050406030204" pitchFamily="18" charset="0"/>
                                </a:rPr>
                                <m:t>𝑃</m:t>
                              </m:r>
                            </m:e>
                            <m:sub>
                              <m:r>
                                <a:rPr lang="en-US" altLang="zh-CN" sz="1600" b="0" i="1">
                                  <a:solidFill>
                                    <a:schemeClr val="tx1"/>
                                  </a:solidFill>
                                  <a:latin typeface="Cambria Math" panose="02040503050406030204" pitchFamily="18" charset="0"/>
                                </a:rPr>
                                <m:t>𝑧</m:t>
                              </m:r>
                            </m:sub>
                          </m:sSub>
                        </m:sub>
                      </m:sSub>
                      <m:r>
                        <a:rPr lang="en-US" altLang="zh-CN" sz="1600" b="0" i="1">
                          <a:solidFill>
                            <a:schemeClr val="tx1"/>
                          </a:solidFill>
                          <a:latin typeface="Cambria Math" panose="02040503050406030204" pitchFamily="18" charset="0"/>
                        </a:rPr>
                        <m:t>∅</m:t>
                      </m:r>
                      <m:d>
                        <m:dPr>
                          <m:ctrlPr>
                            <a:rPr lang="en-US" altLang="zh-CN" sz="1600" i="1">
                              <a:solidFill>
                                <a:schemeClr val="tx1"/>
                              </a:solidFill>
                              <a:latin typeface="Cambria Math" panose="02040503050406030204" pitchFamily="18" charset="0"/>
                            </a:rPr>
                          </m:ctrlPr>
                        </m:dPr>
                        <m:e>
                          <m:r>
                            <a:rPr lang="en-US" altLang="zh-CN" sz="1600" b="0" i="1">
                              <a:solidFill>
                                <a:schemeClr val="tx1"/>
                              </a:solidFill>
                              <a:latin typeface="Cambria Math" panose="02040503050406030204" pitchFamily="18" charset="0"/>
                            </a:rPr>
                            <m:t>𝑓</m:t>
                          </m:r>
                          <m:d>
                            <m:dPr>
                              <m:ctrlPr>
                                <a:rPr lang="en-US" altLang="zh-CN" sz="1600" i="1">
                                  <a:solidFill>
                                    <a:schemeClr val="tx1"/>
                                  </a:solidFill>
                                  <a:latin typeface="Cambria Math" panose="02040503050406030204" pitchFamily="18" charset="0"/>
                                </a:rPr>
                              </m:ctrlPr>
                            </m:dPr>
                            <m:e>
                              <m:r>
                                <a:rPr lang="en-US" altLang="zh-CN" sz="1600" b="0" i="1">
                                  <a:solidFill>
                                    <a:schemeClr val="tx1"/>
                                  </a:solidFill>
                                  <a:latin typeface="Cambria Math" panose="02040503050406030204" pitchFamily="18" charset="0"/>
                                </a:rPr>
                                <m:t>𝑔</m:t>
                              </m:r>
                              <m:r>
                                <a:rPr lang="en-US" altLang="zh-CN" sz="1600" b="0" i="1">
                                  <a:solidFill>
                                    <a:schemeClr val="tx1"/>
                                  </a:solidFill>
                                  <a:latin typeface="Cambria Math" panose="02040503050406030204" pitchFamily="18" charset="0"/>
                                </a:rPr>
                                <m:t>(</m:t>
                              </m:r>
                              <m:r>
                                <a:rPr lang="en-US" altLang="zh-CN" sz="1600" b="0" i="1">
                                  <a:solidFill>
                                    <a:schemeClr val="tx1"/>
                                  </a:solidFill>
                                  <a:latin typeface="Cambria Math" panose="02040503050406030204" pitchFamily="18" charset="0"/>
                                </a:rPr>
                                <m:t>𝑧</m:t>
                              </m:r>
                              <m:r>
                                <a:rPr lang="en-US" altLang="zh-CN" sz="1600" b="0" i="1">
                                  <a:solidFill>
                                    <a:schemeClr val="tx1"/>
                                  </a:solidFill>
                                  <a:latin typeface="Cambria Math" panose="02040503050406030204" pitchFamily="18" charset="0"/>
                                </a:rPr>
                                <m:t>)</m:t>
                              </m:r>
                            </m:e>
                          </m:d>
                        </m:e>
                      </m:d>
                      <m:r>
                        <a:rPr lang="en-US" altLang="zh-CN" sz="1600" b="0" i="1">
                          <a:solidFill>
                            <a:schemeClr val="tx1"/>
                          </a:solidFill>
                          <a:latin typeface="Cambria Math" panose="02040503050406030204" pitchFamily="18" charset="0"/>
                        </a:rPr>
                        <m:t>+</m:t>
                      </m:r>
                      <m:sSub>
                        <m:sSubPr>
                          <m:ctrlPr>
                            <a:rPr lang="en-US" altLang="zh-CN" sz="1600" i="1">
                              <a:solidFill>
                                <a:schemeClr val="tx1"/>
                              </a:solidFill>
                              <a:latin typeface="Cambria Math" panose="02040503050406030204" pitchFamily="18" charset="0"/>
                            </a:rPr>
                          </m:ctrlPr>
                        </m:sSubPr>
                        <m:e>
                          <m:r>
                            <a:rPr lang="zh-CN" altLang="el-GR" sz="1600" b="0" i="1">
                              <a:solidFill>
                                <a:schemeClr val="tx1"/>
                              </a:solidFill>
                              <a:latin typeface="Cambria Math" panose="02040503050406030204" pitchFamily="18" charset="0"/>
                            </a:rPr>
                            <m:t>𝔼</m:t>
                          </m:r>
                        </m:e>
                        <m:sub>
                          <m:r>
                            <a:rPr lang="en-US" altLang="zh-CN" sz="1600" b="0" i="1">
                              <a:solidFill>
                                <a:schemeClr val="tx1"/>
                              </a:solidFill>
                              <a:latin typeface="Cambria Math" panose="02040503050406030204" pitchFamily="18" charset="0"/>
                            </a:rPr>
                            <m:t>𝑥</m:t>
                          </m:r>
                          <m:r>
                            <a:rPr lang="en-US" altLang="zh-CN" sz="1600" b="0" i="1">
                              <a:solidFill>
                                <a:schemeClr val="tx1"/>
                              </a:solidFill>
                              <a:latin typeface="Cambria Math" panose="02040503050406030204" pitchFamily="18" charset="0"/>
                            </a:rPr>
                            <m:t>~</m:t>
                          </m:r>
                          <m:sSub>
                            <m:sSubPr>
                              <m:ctrlPr>
                                <a:rPr lang="en-US" altLang="zh-CN" sz="1600" i="1">
                                  <a:solidFill>
                                    <a:schemeClr val="tx1"/>
                                  </a:solidFill>
                                  <a:latin typeface="Cambria Math" panose="02040503050406030204" pitchFamily="18" charset="0"/>
                                </a:rPr>
                              </m:ctrlPr>
                            </m:sSubPr>
                            <m:e>
                              <m:r>
                                <a:rPr lang="en-US" altLang="zh-CN" sz="1600" b="0" i="1">
                                  <a:solidFill>
                                    <a:schemeClr val="tx1"/>
                                  </a:solidFill>
                                  <a:latin typeface="Cambria Math" panose="02040503050406030204" pitchFamily="18" charset="0"/>
                                </a:rPr>
                                <m:t>𝑃</m:t>
                              </m:r>
                            </m:e>
                            <m:sub>
                              <m:r>
                                <a:rPr lang="en-US" altLang="zh-CN" sz="1600" b="0" i="1">
                                  <a:solidFill>
                                    <a:schemeClr val="tx1"/>
                                  </a:solidFill>
                                  <a:latin typeface="Cambria Math" panose="02040503050406030204" pitchFamily="18" charset="0"/>
                                </a:rPr>
                                <m:t>𝑟</m:t>
                              </m:r>
                            </m:sub>
                          </m:sSub>
                        </m:sub>
                      </m:sSub>
                      <m:r>
                        <a:rPr lang="zh-CN" altLang="en-US" sz="1600" b="0" i="1">
                          <a:solidFill>
                            <a:schemeClr val="tx1"/>
                          </a:solidFill>
                          <a:latin typeface="Cambria Math" panose="02040503050406030204" pitchFamily="18" charset="0"/>
                        </a:rPr>
                        <m:t>𝜑</m:t>
                      </m:r>
                      <m:d>
                        <m:dPr>
                          <m:ctrlPr>
                            <a:rPr lang="en-US" altLang="zh-CN" sz="1600" i="1">
                              <a:solidFill>
                                <a:schemeClr val="tx1"/>
                              </a:solidFill>
                              <a:latin typeface="Cambria Math" panose="02040503050406030204" pitchFamily="18" charset="0"/>
                            </a:rPr>
                          </m:ctrlPr>
                        </m:dPr>
                        <m:e>
                          <m:r>
                            <a:rPr lang="en-US" altLang="zh-CN" sz="1600" b="0" i="1">
                              <a:solidFill>
                                <a:schemeClr val="tx1"/>
                              </a:solidFill>
                              <a:latin typeface="Cambria Math" panose="02040503050406030204" pitchFamily="18" charset="0"/>
                            </a:rPr>
                            <m:t>𝑓</m:t>
                          </m:r>
                          <m:d>
                            <m:dPr>
                              <m:ctrlPr>
                                <a:rPr lang="en-US" altLang="zh-CN" sz="1600" i="1">
                                  <a:solidFill>
                                    <a:schemeClr val="tx1"/>
                                  </a:solidFill>
                                  <a:latin typeface="Cambria Math" panose="02040503050406030204" pitchFamily="18" charset="0"/>
                                </a:rPr>
                              </m:ctrlPr>
                            </m:dPr>
                            <m:e>
                              <m:r>
                                <a:rPr lang="en-US" altLang="zh-CN" sz="1600" b="0" i="1">
                                  <a:solidFill>
                                    <a:schemeClr val="tx1"/>
                                  </a:solidFill>
                                  <a:latin typeface="Cambria Math" panose="02040503050406030204" pitchFamily="18" charset="0"/>
                                </a:rPr>
                                <m:t>𝑥</m:t>
                              </m:r>
                            </m:e>
                          </m:d>
                        </m:e>
                      </m:d>
                    </m:oMath>
                  </m:oMathPara>
                </a14:m>
                <a:endParaRPr lang="zh-CN" altLang="en-US" sz="1600" i="1" dirty="0"/>
              </a:p>
            </p:txBody>
          </p:sp>
        </mc:Choice>
        <mc:Fallback xmlns="">
          <p:sp>
            <p:nvSpPr>
              <p:cNvPr id="10" name="矩形 9">
                <a:extLst>
                  <a:ext uri="{FF2B5EF4-FFF2-40B4-BE49-F238E27FC236}">
                    <a16:creationId xmlns:a16="http://schemas.microsoft.com/office/drawing/2014/main" id="{458AB8CF-08CB-466C-9CAE-E57FA2906EB1}"/>
                  </a:ext>
                </a:extLst>
              </p:cNvPr>
              <p:cNvSpPr>
                <a:spLocks noRot="1" noChangeAspect="1" noMove="1" noResize="1" noEditPoints="1" noAdjustHandles="1" noChangeArrowheads="1" noChangeShapeType="1" noTextEdit="1"/>
              </p:cNvSpPr>
              <p:nvPr/>
            </p:nvSpPr>
            <p:spPr>
              <a:xfrm>
                <a:off x="790776" y="2638415"/>
                <a:ext cx="4027385" cy="460191"/>
              </a:xfrm>
              <a:prstGeom prst="rect">
                <a:avLst/>
              </a:prstGeom>
              <a:blipFill>
                <a:blip r:embed="rId3"/>
                <a:stretch>
                  <a:fillRect b="-4000"/>
                </a:stretch>
              </a:blipFill>
            </p:spPr>
            <p:txBody>
              <a:bodyPr/>
              <a:lstStyle/>
              <a:p>
                <a:r>
                  <a:rPr lang="zh-CN" altLang="en-US">
                    <a:noFill/>
                  </a:rPr>
                  <a:t> </a:t>
                </a:r>
              </a:p>
            </p:txBody>
          </p:sp>
        </mc:Fallback>
      </mc:AlternateContent>
      <p:sp>
        <p:nvSpPr>
          <p:cNvPr id="12" name="标题 11">
            <a:extLst>
              <a:ext uri="{FF2B5EF4-FFF2-40B4-BE49-F238E27FC236}">
                <a16:creationId xmlns:a16="http://schemas.microsoft.com/office/drawing/2014/main" id="{4B948C52-6FD4-46FE-BADD-1F05629AFCC2}"/>
              </a:ext>
            </a:extLst>
          </p:cNvPr>
          <p:cNvSpPr>
            <a:spLocks noGrp="1"/>
          </p:cNvSpPr>
          <p:nvPr>
            <p:ph type="title"/>
          </p:nvPr>
        </p:nvSpPr>
        <p:spPr/>
        <p:txBody>
          <a:bodyPr/>
          <a:lstStyle/>
          <a:p>
            <a:r>
              <a:rPr lang="zh-CN" altLang="en-US" dirty="0"/>
              <a:t>一般化的</a:t>
            </a:r>
            <a:r>
              <a:rPr lang="en-US" altLang="zh-CN" dirty="0"/>
              <a:t>GANs</a:t>
            </a:r>
            <a:r>
              <a:rPr lang="zh-CN" altLang="en-US" dirty="0"/>
              <a:t>的目标函数</a:t>
            </a:r>
          </a:p>
        </p:txBody>
      </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2E2DB865-3322-439B-BEAD-5B6A27A25A32}"/>
                  </a:ext>
                </a:extLst>
              </p:cNvPr>
              <p:cNvSpPr/>
              <p:nvPr/>
            </p:nvSpPr>
            <p:spPr>
              <a:xfrm>
                <a:off x="790776" y="1948890"/>
                <a:ext cx="1714059" cy="41479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func>
                        <m:funcPr>
                          <m:ctrlPr>
                            <a:rPr lang="en-US" altLang="zh-CN" sz="1600" i="1">
                              <a:latin typeface="Cambria Math" panose="02040503050406030204" pitchFamily="18" charset="0"/>
                            </a:rPr>
                          </m:ctrlPr>
                        </m:funcPr>
                        <m:fName>
                          <m:limLow>
                            <m:limLowPr>
                              <m:ctrlPr>
                                <a:rPr lang="en-US" altLang="zh-CN" sz="1600" i="1">
                                  <a:latin typeface="Cambria Math" panose="02040503050406030204" pitchFamily="18" charset="0"/>
                                </a:rPr>
                              </m:ctrlPr>
                            </m:limLowPr>
                            <m:e>
                              <m:r>
                                <a:rPr lang="en-US" altLang="zh-CN" sz="1600" b="0" i="1">
                                  <a:latin typeface="Cambria Math" panose="02040503050406030204" pitchFamily="18" charset="0"/>
                                </a:rPr>
                                <m:t>𝑚𝑖𝑛</m:t>
                              </m:r>
                            </m:e>
                            <m:lim>
                              <m:r>
                                <a:rPr lang="en-US" altLang="zh-CN" sz="1600" b="0" i="1">
                                  <a:latin typeface="Cambria Math" panose="02040503050406030204" pitchFamily="18" charset="0"/>
                                </a:rPr>
                                <m:t>𝐺</m:t>
                              </m:r>
                            </m:lim>
                          </m:limLow>
                        </m:fName>
                        <m:e>
                          <m:func>
                            <m:funcPr>
                              <m:ctrlPr>
                                <a:rPr lang="en-US" altLang="zh-CN" sz="1600" i="1">
                                  <a:latin typeface="Cambria Math" panose="02040503050406030204" pitchFamily="18" charset="0"/>
                                </a:rPr>
                              </m:ctrlPr>
                            </m:funcPr>
                            <m:fName>
                              <m:limLow>
                                <m:limLowPr>
                                  <m:ctrlPr>
                                    <a:rPr lang="en-US" altLang="zh-CN" sz="1600" i="1">
                                      <a:latin typeface="Cambria Math" panose="02040503050406030204" pitchFamily="18" charset="0"/>
                                    </a:rPr>
                                  </m:ctrlPr>
                                </m:limLowPr>
                                <m:e>
                                  <m:r>
                                    <a:rPr lang="en-US" altLang="zh-CN" sz="1600" b="0" i="1">
                                      <a:latin typeface="Cambria Math" panose="02040503050406030204" pitchFamily="18" charset="0"/>
                                    </a:rPr>
                                    <m:t>𝑚𝑎𝑥</m:t>
                                  </m:r>
                                </m:e>
                                <m:lim>
                                  <m:r>
                                    <a:rPr lang="en-US" altLang="zh-CN" sz="1600" b="0" i="1">
                                      <a:latin typeface="Cambria Math" panose="02040503050406030204" pitchFamily="18" charset="0"/>
                                    </a:rPr>
                                    <m:t>𝐷</m:t>
                                  </m:r>
                                </m:lim>
                              </m:limLow>
                            </m:fName>
                            <m:e>
                              <m:r>
                                <a:rPr lang="en-US" altLang="zh-CN" sz="1600" b="0" i="1">
                                  <a:latin typeface="Cambria Math" panose="02040503050406030204" pitchFamily="18" charset="0"/>
                                </a:rPr>
                                <m:t>𝐿</m:t>
                              </m:r>
                              <m:r>
                                <a:rPr lang="en-US" altLang="zh-CN" sz="1600" b="0" i="1">
                                  <a:latin typeface="Cambria Math" panose="02040503050406030204" pitchFamily="18" charset="0"/>
                                </a:rPr>
                                <m:t>(</m:t>
                              </m:r>
                              <m:r>
                                <a:rPr lang="en-US" altLang="zh-CN" sz="1600" b="0" i="1">
                                  <a:latin typeface="Cambria Math" panose="02040503050406030204" pitchFamily="18" charset="0"/>
                                </a:rPr>
                                <m:t>𝐺</m:t>
                              </m:r>
                              <m:r>
                                <a:rPr lang="en-US" altLang="zh-CN" sz="1600" b="0" i="1">
                                  <a:latin typeface="Cambria Math" panose="02040503050406030204" pitchFamily="18" charset="0"/>
                                </a:rPr>
                                <m:t>, </m:t>
                              </m:r>
                              <m:r>
                                <a:rPr lang="en-US" altLang="zh-CN" sz="1600" b="0" i="1">
                                  <a:latin typeface="Cambria Math" panose="02040503050406030204" pitchFamily="18" charset="0"/>
                                </a:rPr>
                                <m:t>𝐷</m:t>
                              </m:r>
                              <m:r>
                                <a:rPr lang="en-US" altLang="zh-CN" sz="1600" b="0" i="1">
                                  <a:latin typeface="Cambria Math" panose="02040503050406030204" pitchFamily="18" charset="0"/>
                                </a:rPr>
                                <m:t>)</m:t>
                              </m:r>
                            </m:e>
                          </m:func>
                        </m:e>
                      </m:func>
                    </m:oMath>
                  </m:oMathPara>
                </a14:m>
                <a:endParaRPr lang="zh-CN" altLang="en-US" sz="1600" i="1" dirty="0"/>
              </a:p>
            </p:txBody>
          </p:sp>
        </mc:Choice>
        <mc:Fallback xmlns="">
          <p:sp>
            <p:nvSpPr>
              <p:cNvPr id="16" name="矩形 15">
                <a:extLst>
                  <a:ext uri="{FF2B5EF4-FFF2-40B4-BE49-F238E27FC236}">
                    <a16:creationId xmlns:a16="http://schemas.microsoft.com/office/drawing/2014/main" id="{2E2DB865-3322-439B-BEAD-5B6A27A25A32}"/>
                  </a:ext>
                </a:extLst>
              </p:cNvPr>
              <p:cNvSpPr>
                <a:spLocks noRot="1" noChangeAspect="1" noMove="1" noResize="1" noEditPoints="1" noAdjustHandles="1" noChangeArrowheads="1" noChangeShapeType="1" noTextEdit="1"/>
              </p:cNvSpPr>
              <p:nvPr/>
            </p:nvSpPr>
            <p:spPr>
              <a:xfrm>
                <a:off x="790776" y="1948890"/>
                <a:ext cx="1714059" cy="41479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圆角 1">
                <a:extLst>
                  <a:ext uri="{FF2B5EF4-FFF2-40B4-BE49-F238E27FC236}">
                    <a16:creationId xmlns:a16="http://schemas.microsoft.com/office/drawing/2014/main" id="{EED5EA5B-EC9B-4D64-B650-A73FFC811236}"/>
                  </a:ext>
                </a:extLst>
              </p:cNvPr>
              <p:cNvSpPr/>
              <p:nvPr/>
            </p:nvSpPr>
            <p:spPr>
              <a:xfrm>
                <a:off x="3834304" y="3373337"/>
                <a:ext cx="4662051" cy="338268"/>
              </a:xfrm>
              <a:prstGeom prst="roundRect">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zh-CN" sz="1600" i="1" dirty="0" smtClean="0">
                        <a:solidFill>
                          <a:schemeClr val="bg2"/>
                        </a:solidFill>
                        <a:latin typeface="Cambria Math" panose="02040503050406030204" pitchFamily="18" charset="0"/>
                      </a:rPr>
                      <m:t>𝑓</m:t>
                    </m:r>
                  </m:oMath>
                </a14:m>
                <a:r>
                  <a:rPr lang="en-US" altLang="zh-CN" sz="1600" dirty="0">
                    <a:solidFill>
                      <a:schemeClr val="bg2"/>
                    </a:solidFill>
                  </a:rPr>
                  <a:t> is another notation for </a:t>
                </a:r>
                <a14:m>
                  <m:oMath xmlns:m="http://schemas.openxmlformats.org/officeDocument/2006/math">
                    <m:r>
                      <a:rPr lang="en-US" altLang="zh-CN" sz="1600" i="1" dirty="0" smtClean="0">
                        <a:solidFill>
                          <a:schemeClr val="bg2"/>
                        </a:solidFill>
                        <a:latin typeface="Cambria Math" panose="02040503050406030204" pitchFamily="18" charset="0"/>
                      </a:rPr>
                      <m:t>𝐷</m:t>
                    </m:r>
                  </m:oMath>
                </a14:m>
                <a:r>
                  <a:rPr lang="zh-CN" altLang="en-US" sz="1600" dirty="0">
                    <a:solidFill>
                      <a:schemeClr val="bg2"/>
                    </a:solidFill>
                  </a:rPr>
                  <a:t> </a:t>
                </a:r>
                <a:r>
                  <a:rPr lang="en-US" altLang="zh-CN" sz="1600" dirty="0">
                    <a:solidFill>
                      <a:schemeClr val="bg2"/>
                    </a:solidFill>
                  </a:rPr>
                  <a:t>and </a:t>
                </a:r>
                <a14:m>
                  <m:oMath xmlns:m="http://schemas.openxmlformats.org/officeDocument/2006/math">
                    <m:sSup>
                      <m:sSupPr>
                        <m:ctrlPr>
                          <a:rPr lang="en-US" altLang="zh-CN" sz="1600" i="1" dirty="0" smtClean="0">
                            <a:solidFill>
                              <a:schemeClr val="bg2"/>
                            </a:solidFill>
                            <a:latin typeface="Cambria Math" panose="02040503050406030204" pitchFamily="18" charset="0"/>
                          </a:rPr>
                        </m:ctrlPr>
                      </m:sSupPr>
                      <m:e>
                        <m:r>
                          <a:rPr lang="en-US" altLang="zh-CN" sz="1600" i="1" dirty="0" smtClean="0">
                            <a:solidFill>
                              <a:schemeClr val="bg2"/>
                            </a:solidFill>
                            <a:latin typeface="Cambria Math" panose="02040503050406030204" pitchFamily="18" charset="0"/>
                          </a:rPr>
                          <m:t>𝑓</m:t>
                        </m:r>
                      </m:e>
                      <m:sup>
                        <m:r>
                          <a:rPr lang="en-US" altLang="zh-CN" sz="1600" i="1" dirty="0" smtClean="0">
                            <a:solidFill>
                              <a:schemeClr val="bg2"/>
                            </a:solidFill>
                            <a:latin typeface="Cambria Math" panose="02040503050406030204" pitchFamily="18" charset="0"/>
                          </a:rPr>
                          <m:t>∗</m:t>
                        </m:r>
                      </m:sup>
                    </m:sSup>
                  </m:oMath>
                </a14:m>
                <a:r>
                  <a:rPr lang="zh-CN" altLang="en-US" sz="1600" dirty="0">
                    <a:solidFill>
                      <a:schemeClr val="bg2"/>
                    </a:solidFill>
                  </a:rPr>
                  <a:t> </a:t>
                </a:r>
                <a:r>
                  <a:rPr lang="en-US" altLang="zh-CN" sz="1600" dirty="0">
                    <a:solidFill>
                      <a:schemeClr val="bg2"/>
                    </a:solidFill>
                  </a:rPr>
                  <a:t>is the optimal </a:t>
                </a:r>
                <a14:m>
                  <m:oMath xmlns:m="http://schemas.openxmlformats.org/officeDocument/2006/math">
                    <m:r>
                      <a:rPr lang="en-US" altLang="zh-CN" sz="1600" i="1" dirty="0" smtClean="0">
                        <a:solidFill>
                          <a:schemeClr val="bg2"/>
                        </a:solidFill>
                        <a:latin typeface="Cambria Math" panose="02040503050406030204" pitchFamily="18" charset="0"/>
                      </a:rPr>
                      <m:t>𝑓</m:t>
                    </m:r>
                  </m:oMath>
                </a14:m>
                <a:r>
                  <a:rPr lang="en-US" altLang="zh-CN" sz="1600" dirty="0">
                    <a:solidFill>
                      <a:schemeClr val="bg2"/>
                    </a:solidFill>
                  </a:rPr>
                  <a:t>.</a:t>
                </a:r>
                <a:endParaRPr lang="zh-CN" altLang="en-US" sz="1600" dirty="0">
                  <a:solidFill>
                    <a:schemeClr val="bg2"/>
                  </a:solidFill>
                </a:endParaRPr>
              </a:p>
            </p:txBody>
          </p:sp>
        </mc:Choice>
        <mc:Fallback xmlns="">
          <p:sp>
            <p:nvSpPr>
              <p:cNvPr id="2" name="矩形: 圆角 1">
                <a:extLst>
                  <a:ext uri="{FF2B5EF4-FFF2-40B4-BE49-F238E27FC236}">
                    <a16:creationId xmlns:a16="http://schemas.microsoft.com/office/drawing/2014/main" id="{EED5EA5B-EC9B-4D64-B650-A73FFC811236}"/>
                  </a:ext>
                </a:extLst>
              </p:cNvPr>
              <p:cNvSpPr>
                <a:spLocks noRot="1" noChangeAspect="1" noMove="1" noResize="1" noEditPoints="1" noAdjustHandles="1" noChangeArrowheads="1" noChangeShapeType="1" noTextEdit="1"/>
              </p:cNvSpPr>
              <p:nvPr/>
            </p:nvSpPr>
            <p:spPr>
              <a:xfrm>
                <a:off x="3834304" y="3373337"/>
                <a:ext cx="4662051" cy="338268"/>
              </a:xfrm>
              <a:prstGeom prst="roundRect">
                <a:avLst/>
              </a:prstGeom>
              <a:blipFill>
                <a:blip r:embed="rId5"/>
                <a:stretch>
                  <a:fillRect t="-3509" b="-21053"/>
                </a:stretch>
              </a:blipFill>
              <a:ln w="3175">
                <a:solidFill>
                  <a:schemeClr val="bg2"/>
                </a:solidFill>
              </a:ln>
            </p:spPr>
            <p:txBody>
              <a:bodyPr/>
              <a:lstStyle/>
              <a:p>
                <a:r>
                  <a:rPr lang="zh-CN" altLang="en-US">
                    <a:noFill/>
                  </a:rPr>
                  <a:t> </a:t>
                </a:r>
              </a:p>
            </p:txBody>
          </p:sp>
        </mc:Fallback>
      </mc:AlternateContent>
    </p:spTree>
    <p:extLst>
      <p:ext uri="{BB962C8B-B14F-4D97-AF65-F5344CB8AC3E}">
        <p14:creationId xmlns:p14="http://schemas.microsoft.com/office/powerpoint/2010/main" val="10082940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4396CA4-7045-49A3-B417-B577A4DB5EAF}"/>
              </a:ext>
            </a:extLst>
          </p:cNvPr>
          <p:cNvSpPr>
            <a:spLocks noGrp="1"/>
          </p:cNvSpPr>
          <p:nvPr>
            <p:ph sz="quarter" idx="10"/>
          </p:nvPr>
        </p:nvSpPr>
        <p:spPr/>
        <p:txBody>
          <a:bodyPr/>
          <a:lstStyle/>
          <a:p>
            <a:pPr>
              <a:lnSpc>
                <a:spcPct val="150000"/>
              </a:lnSpc>
            </a:pPr>
            <a:r>
              <a:rPr lang="en-US" altLang="zh-CN" dirty="0"/>
              <a:t>Lipschitz GANs</a:t>
            </a:r>
            <a:r>
              <a:rPr lang="zh-CN" altLang="en-US" dirty="0"/>
              <a:t>的性质</a:t>
            </a:r>
            <a:endParaRPr lang="en-US" altLang="zh-CN" dirty="0"/>
          </a:p>
          <a:p>
            <a:pPr lvl="1">
              <a:lnSpc>
                <a:spcPct val="300000"/>
              </a:lnSpc>
            </a:pPr>
            <a:r>
              <a:rPr lang="zh-CN" altLang="en-US" dirty="0"/>
              <a:t>最优判别函数存在且唯一</a:t>
            </a:r>
            <a:endParaRPr lang="en-US" dirty="0"/>
          </a:p>
          <a:p>
            <a:pPr lvl="1">
              <a:lnSpc>
                <a:spcPct val="300000"/>
              </a:lnSpc>
            </a:pPr>
            <a:r>
              <a:rPr lang="zh-CN" altLang="en-US" dirty="0"/>
              <a:t>生成样本的梯度指向真实样本</a:t>
            </a:r>
            <a:endParaRPr lang="en-US" altLang="zh-CN" dirty="0"/>
          </a:p>
          <a:p>
            <a:pPr lvl="1">
              <a:lnSpc>
                <a:spcPct val="300000"/>
              </a:lnSpc>
            </a:pPr>
            <a:r>
              <a:rPr lang="zh-CN" altLang="en-US" dirty="0"/>
              <a:t>生成器和最优判别函数之间存在一个唯一的纳什均衡</a:t>
            </a:r>
            <a:endParaRPr lang="en-US" altLang="zh-CN" dirty="0"/>
          </a:p>
          <a:p>
            <a:pPr lvl="2">
              <a:lnSpc>
                <a:spcPct val="300000"/>
              </a:lnSpc>
            </a:pPr>
            <a:r>
              <a:rPr lang="zh-CN" altLang="en-US" dirty="0"/>
              <a:t>纳什均衡处：生成分布 </a:t>
            </a:r>
            <a:r>
              <a:rPr lang="en-US" altLang="zh-CN" dirty="0"/>
              <a:t>= </a:t>
            </a:r>
            <a:r>
              <a:rPr lang="zh-CN" altLang="en-US" dirty="0"/>
              <a:t>真实分布；最优判别函数的</a:t>
            </a:r>
            <a:r>
              <a:rPr lang="en-US" altLang="zh-CN" dirty="0"/>
              <a:t>Lipschitz</a:t>
            </a:r>
            <a:r>
              <a:rPr lang="zh-CN" altLang="en-US" dirty="0"/>
              <a:t>常数为零</a:t>
            </a:r>
            <a:endParaRPr lang="en-US" dirty="0"/>
          </a:p>
          <a:p>
            <a:pPr lvl="2">
              <a:lnSpc>
                <a:spcPct val="150000"/>
              </a:lnSpc>
            </a:pPr>
            <a:endParaRPr lang="en-US" dirty="0"/>
          </a:p>
        </p:txBody>
      </p:sp>
      <p:sp>
        <p:nvSpPr>
          <p:cNvPr id="3" name="标题 2">
            <a:extLst>
              <a:ext uri="{FF2B5EF4-FFF2-40B4-BE49-F238E27FC236}">
                <a16:creationId xmlns:a16="http://schemas.microsoft.com/office/drawing/2014/main" id="{D81EFF66-FE7D-4514-9615-503B10C5CCB9}"/>
              </a:ext>
            </a:extLst>
          </p:cNvPr>
          <p:cNvSpPr>
            <a:spLocks noGrp="1"/>
          </p:cNvSpPr>
          <p:nvPr>
            <p:ph type="title"/>
          </p:nvPr>
        </p:nvSpPr>
        <p:spPr/>
        <p:txBody>
          <a:bodyPr/>
          <a:lstStyle/>
          <a:p>
            <a:r>
              <a:rPr lang="zh-CN" altLang="en-US" dirty="0"/>
              <a:t>主要结论 </a:t>
            </a:r>
            <a:endParaRPr lang="en-US" dirty="0"/>
          </a:p>
        </p:txBody>
      </p:sp>
    </p:spTree>
    <p:extLst>
      <p:ext uri="{BB962C8B-B14F-4D97-AF65-F5344CB8AC3E}">
        <p14:creationId xmlns:p14="http://schemas.microsoft.com/office/powerpoint/2010/main" val="4608570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739F519-10D2-42E2-9DC0-22D1F6A52E96}"/>
              </a:ext>
            </a:extLst>
          </p:cNvPr>
          <p:cNvSpPr>
            <a:spLocks noGrp="1"/>
          </p:cNvSpPr>
          <p:nvPr>
            <p:ph sz="quarter" idx="10"/>
          </p:nvPr>
        </p:nvSpPr>
        <p:spPr/>
        <p:txBody>
          <a:bodyPr/>
          <a:lstStyle/>
          <a:p>
            <a:pPr>
              <a:lnSpc>
                <a:spcPct val="150000"/>
              </a:lnSpc>
            </a:pPr>
            <a:r>
              <a:rPr lang="zh-CN" altLang="en-US" dirty="0"/>
              <a:t>考虑特殊情况：真实分布和生成分布均为为一个单点</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最优判别函数在真实样本和生成样本之间形成一条条紧绷的直线</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
        <p:nvSpPr>
          <p:cNvPr id="3" name="标题 2">
            <a:extLst>
              <a:ext uri="{FF2B5EF4-FFF2-40B4-BE49-F238E27FC236}">
                <a16:creationId xmlns:a16="http://schemas.microsoft.com/office/drawing/2014/main" id="{05BC551D-E81D-4323-B9D6-CCAC4DF53004}"/>
              </a:ext>
            </a:extLst>
          </p:cNvPr>
          <p:cNvSpPr>
            <a:spLocks noGrp="1"/>
          </p:cNvSpPr>
          <p:nvPr>
            <p:ph type="title"/>
          </p:nvPr>
        </p:nvSpPr>
        <p:spPr/>
        <p:txBody>
          <a:bodyPr/>
          <a:lstStyle/>
          <a:p>
            <a:r>
              <a:rPr lang="zh-CN" altLang="en-US" dirty="0"/>
              <a:t>性质解释与证明思路</a:t>
            </a:r>
          </a:p>
        </p:txBody>
      </p:sp>
      <p:sp>
        <p:nvSpPr>
          <p:cNvPr id="30" name="任意多边形: 形状 29">
            <a:extLst>
              <a:ext uri="{FF2B5EF4-FFF2-40B4-BE49-F238E27FC236}">
                <a16:creationId xmlns:a16="http://schemas.microsoft.com/office/drawing/2014/main" id="{6D76FF8F-F163-4035-BA4F-29FE94FC05E2}"/>
              </a:ext>
            </a:extLst>
          </p:cNvPr>
          <p:cNvSpPr/>
          <p:nvPr/>
        </p:nvSpPr>
        <p:spPr>
          <a:xfrm>
            <a:off x="1719743" y="4303552"/>
            <a:ext cx="1375795" cy="780176"/>
          </a:xfrm>
          <a:custGeom>
            <a:avLst/>
            <a:gdLst>
              <a:gd name="connsiteX0" fmla="*/ 1375795 w 1375795"/>
              <a:gd name="connsiteY0" fmla="*/ 0 h 780176"/>
              <a:gd name="connsiteX1" fmla="*/ 1166070 w 1375795"/>
              <a:gd name="connsiteY1" fmla="*/ 444617 h 780176"/>
              <a:gd name="connsiteX2" fmla="*/ 637563 w 1375795"/>
              <a:gd name="connsiteY2" fmla="*/ 352338 h 780176"/>
              <a:gd name="connsiteX3" fmla="*/ 0 w 1375795"/>
              <a:gd name="connsiteY3" fmla="*/ 780176 h 780176"/>
            </a:gdLst>
            <a:ahLst/>
            <a:cxnLst>
              <a:cxn ang="0">
                <a:pos x="connsiteX0" y="connsiteY0"/>
              </a:cxn>
              <a:cxn ang="0">
                <a:pos x="connsiteX1" y="connsiteY1"/>
              </a:cxn>
              <a:cxn ang="0">
                <a:pos x="connsiteX2" y="connsiteY2"/>
              </a:cxn>
              <a:cxn ang="0">
                <a:pos x="connsiteX3" y="connsiteY3"/>
              </a:cxn>
            </a:cxnLst>
            <a:rect l="l" t="t" r="r" b="b"/>
            <a:pathLst>
              <a:path w="1375795" h="780176">
                <a:moveTo>
                  <a:pt x="1375795" y="0"/>
                </a:moveTo>
                <a:cubicBezTo>
                  <a:pt x="1332452" y="192947"/>
                  <a:pt x="1289109" y="385894"/>
                  <a:pt x="1166070" y="444617"/>
                </a:cubicBezTo>
                <a:cubicBezTo>
                  <a:pt x="1043031" y="503340"/>
                  <a:pt x="831908" y="296411"/>
                  <a:pt x="637563" y="352338"/>
                </a:cubicBezTo>
                <a:cubicBezTo>
                  <a:pt x="443218" y="408265"/>
                  <a:pt x="219512" y="671119"/>
                  <a:pt x="0" y="780176"/>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a:extLst>
              <a:ext uri="{FF2B5EF4-FFF2-40B4-BE49-F238E27FC236}">
                <a16:creationId xmlns:a16="http://schemas.microsoft.com/office/drawing/2014/main" id="{1B519545-44C5-4CAD-9C30-ABD6F9B678DF}"/>
              </a:ext>
            </a:extLst>
          </p:cNvPr>
          <p:cNvGrpSpPr/>
          <p:nvPr/>
        </p:nvGrpSpPr>
        <p:grpSpPr>
          <a:xfrm>
            <a:off x="1719743" y="2570165"/>
            <a:ext cx="4835599" cy="2832345"/>
            <a:chOff x="1803633" y="2419163"/>
            <a:chExt cx="4835599" cy="2832345"/>
          </a:xfrm>
        </p:grpSpPr>
        <p:grpSp>
          <p:nvGrpSpPr>
            <p:cNvPr id="29" name="组合 28">
              <a:extLst>
                <a:ext uri="{FF2B5EF4-FFF2-40B4-BE49-F238E27FC236}">
                  <a16:creationId xmlns:a16="http://schemas.microsoft.com/office/drawing/2014/main" id="{A8AFBABD-FF66-42C6-9691-E896C03291F7}"/>
                </a:ext>
              </a:extLst>
            </p:cNvPr>
            <p:cNvGrpSpPr/>
            <p:nvPr/>
          </p:nvGrpSpPr>
          <p:grpSpPr>
            <a:xfrm>
              <a:off x="1803633" y="2419163"/>
              <a:ext cx="3574739" cy="2832345"/>
              <a:chOff x="2004969" y="2318495"/>
              <a:chExt cx="3574739" cy="2832345"/>
            </a:xfrm>
          </p:grpSpPr>
          <p:cxnSp>
            <p:nvCxnSpPr>
              <p:cNvPr id="6" name="直接箭头连接符 5">
                <a:extLst>
                  <a:ext uri="{FF2B5EF4-FFF2-40B4-BE49-F238E27FC236}">
                    <a16:creationId xmlns:a16="http://schemas.microsoft.com/office/drawing/2014/main" id="{3908ABBC-7541-452E-830D-519D62A8FCAC}"/>
                  </a:ext>
                </a:extLst>
              </p:cNvPr>
              <p:cNvCxnSpPr>
                <a:cxnSpLocks/>
              </p:cNvCxnSpPr>
              <p:nvPr/>
            </p:nvCxnSpPr>
            <p:spPr>
              <a:xfrm>
                <a:off x="2004969" y="4647501"/>
                <a:ext cx="35317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9F3D5D83-6421-43EA-8EF0-428CB983E6B4}"/>
                  </a:ext>
                </a:extLst>
              </p:cNvPr>
              <p:cNvCxnSpPr>
                <a:cxnSpLocks/>
              </p:cNvCxnSpPr>
              <p:nvPr/>
            </p:nvCxnSpPr>
            <p:spPr>
              <a:xfrm flipV="1">
                <a:off x="2533475" y="2399252"/>
                <a:ext cx="0" cy="2751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F7D19DB2-DF0C-48C6-ACA1-E96C0AAD47EF}"/>
                      </a:ext>
                    </a:extLst>
                  </p:cNvPr>
                  <p:cNvSpPr txBox="1"/>
                  <p:nvPr/>
                </p:nvSpPr>
                <p:spPr>
                  <a:xfrm>
                    <a:off x="5386770" y="4647501"/>
                    <a:ext cx="192938"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sz="1600" dirty="0"/>
                  </a:p>
                </p:txBody>
              </p:sp>
            </mc:Choice>
            <mc:Fallback xmlns="">
              <p:sp>
                <p:nvSpPr>
                  <p:cNvPr id="16" name="文本框 15">
                    <a:extLst>
                      <a:ext uri="{FF2B5EF4-FFF2-40B4-BE49-F238E27FC236}">
                        <a16:creationId xmlns:a16="http://schemas.microsoft.com/office/drawing/2014/main" id="{F7D19DB2-DF0C-48C6-ACA1-E96C0AAD47EF}"/>
                      </a:ext>
                    </a:extLst>
                  </p:cNvPr>
                  <p:cNvSpPr txBox="1">
                    <a:spLocks noRot="1" noChangeAspect="1" noMove="1" noResize="1" noEditPoints="1" noAdjustHandles="1" noChangeArrowheads="1" noChangeShapeType="1" noTextEdit="1"/>
                  </p:cNvSpPr>
                  <p:nvPr/>
                </p:nvSpPr>
                <p:spPr>
                  <a:xfrm>
                    <a:off x="5386770" y="4647501"/>
                    <a:ext cx="192938" cy="276999"/>
                  </a:xfrm>
                  <a:prstGeom prst="rect">
                    <a:avLst/>
                  </a:prstGeom>
                  <a:blipFill>
                    <a:blip r:embed="rId2"/>
                    <a:stretch>
                      <a:fillRect l="-15625" r="-93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F02C2637-B440-4F92-ADF8-E3047B140FB9}"/>
                      </a:ext>
                    </a:extLst>
                  </p:cNvPr>
                  <p:cNvSpPr txBox="1"/>
                  <p:nvPr/>
                </p:nvSpPr>
                <p:spPr>
                  <a:xfrm>
                    <a:off x="2619424" y="2318495"/>
                    <a:ext cx="546688"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𝑓</m:t>
                              </m:r>
                            </m:e>
                            <m:sup>
                              <m:r>
                                <a:rPr lang="en-US" altLang="zh-CN" sz="1600" b="0" i="1" smtClean="0">
                                  <a:latin typeface="Cambria Math" panose="02040503050406030204" pitchFamily="18" charset="0"/>
                                </a:rPr>
                                <m:t>∗</m:t>
                              </m:r>
                            </m:sup>
                          </m:sSup>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𝑥</m:t>
                          </m:r>
                          <m:r>
                            <a:rPr lang="en-US" altLang="zh-CN" sz="1600" b="0" i="1" smtClean="0">
                              <a:latin typeface="Cambria Math" panose="02040503050406030204" pitchFamily="18" charset="0"/>
                            </a:rPr>
                            <m:t>)</m:t>
                          </m:r>
                        </m:oMath>
                      </m:oMathPara>
                    </a14:m>
                    <a:endParaRPr lang="zh-CN" altLang="en-US" sz="1600" dirty="0"/>
                  </a:p>
                </p:txBody>
              </p:sp>
            </mc:Choice>
            <mc:Fallback xmlns="">
              <p:sp>
                <p:nvSpPr>
                  <p:cNvPr id="17" name="文本框 16">
                    <a:extLst>
                      <a:ext uri="{FF2B5EF4-FFF2-40B4-BE49-F238E27FC236}">
                        <a16:creationId xmlns:a16="http://schemas.microsoft.com/office/drawing/2014/main" id="{F02C2637-B440-4F92-ADF8-E3047B140FB9}"/>
                      </a:ext>
                    </a:extLst>
                  </p:cNvPr>
                  <p:cNvSpPr txBox="1">
                    <a:spLocks noRot="1" noChangeAspect="1" noMove="1" noResize="1" noEditPoints="1" noAdjustHandles="1" noChangeArrowheads="1" noChangeShapeType="1" noTextEdit="1"/>
                  </p:cNvSpPr>
                  <p:nvPr/>
                </p:nvSpPr>
                <p:spPr>
                  <a:xfrm>
                    <a:off x="2619424" y="2318495"/>
                    <a:ext cx="546688" cy="246221"/>
                  </a:xfrm>
                  <a:prstGeom prst="rect">
                    <a:avLst/>
                  </a:prstGeom>
                  <a:blipFill>
                    <a:blip r:embed="rId3"/>
                    <a:stretch>
                      <a:fillRect l="-12222" r="-11111" b="-32500"/>
                    </a:stretch>
                  </a:blipFill>
                </p:spPr>
                <p:txBody>
                  <a:bodyPr/>
                  <a:lstStyle/>
                  <a:p>
                    <a:r>
                      <a:rPr lang="zh-CN" altLang="en-US">
                        <a:noFill/>
                      </a:rPr>
                      <a:t> </a:t>
                    </a:r>
                  </a:p>
                </p:txBody>
              </p:sp>
            </mc:Fallback>
          </mc:AlternateContent>
          <p:sp>
            <p:nvSpPr>
              <p:cNvPr id="18" name="椭圆 17">
                <a:extLst>
                  <a:ext uri="{FF2B5EF4-FFF2-40B4-BE49-F238E27FC236}">
                    <a16:creationId xmlns:a16="http://schemas.microsoft.com/office/drawing/2014/main" id="{C9DA0283-6535-4726-A5D8-AC568A706135}"/>
                  </a:ext>
                </a:extLst>
              </p:cNvPr>
              <p:cNvSpPr/>
              <p:nvPr/>
            </p:nvSpPr>
            <p:spPr>
              <a:xfrm>
                <a:off x="3254928" y="4194495"/>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9B863AEF-9539-4249-AC62-E1CF8A18344C}"/>
                  </a:ext>
                </a:extLst>
              </p:cNvPr>
              <p:cNvSpPr/>
              <p:nvPr/>
            </p:nvSpPr>
            <p:spPr>
              <a:xfrm>
                <a:off x="4489507" y="3537530"/>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861D888B-CF16-4BE1-A33B-483E96E4C536}"/>
                      </a:ext>
                    </a:extLst>
                  </p:cNvPr>
                  <p:cNvSpPr txBox="1"/>
                  <p:nvPr/>
                </p:nvSpPr>
                <p:spPr>
                  <a:xfrm>
                    <a:off x="4680107" y="3413056"/>
                    <a:ext cx="26475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20" name="文本框 19">
                    <a:extLst>
                      <a:ext uri="{FF2B5EF4-FFF2-40B4-BE49-F238E27FC236}">
                        <a16:creationId xmlns:a16="http://schemas.microsoft.com/office/drawing/2014/main" id="{861D888B-CF16-4BE1-A33B-483E96E4C536}"/>
                      </a:ext>
                    </a:extLst>
                  </p:cNvPr>
                  <p:cNvSpPr txBox="1">
                    <a:spLocks noRot="1" noChangeAspect="1" noMove="1" noResize="1" noEditPoints="1" noAdjustHandles="1" noChangeArrowheads="1" noChangeShapeType="1" noTextEdit="1"/>
                  </p:cNvSpPr>
                  <p:nvPr/>
                </p:nvSpPr>
                <p:spPr>
                  <a:xfrm>
                    <a:off x="4680107" y="3413056"/>
                    <a:ext cx="264751" cy="276999"/>
                  </a:xfrm>
                  <a:prstGeom prst="rect">
                    <a:avLst/>
                  </a:prstGeom>
                  <a:blipFill>
                    <a:blip r:embed="rId4"/>
                    <a:stretch>
                      <a:fillRect l="-20930" r="-2326" b="-108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AFBFC844-CCBB-4645-BD4D-5580BFF2B88C}"/>
                      </a:ext>
                    </a:extLst>
                  </p:cNvPr>
                  <p:cNvSpPr txBox="1"/>
                  <p:nvPr/>
                </p:nvSpPr>
                <p:spPr>
                  <a:xfrm>
                    <a:off x="2892832" y="4210949"/>
                    <a:ext cx="273280" cy="29956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𝑔</m:t>
                              </m:r>
                            </m:sub>
                          </m:sSub>
                        </m:oMath>
                      </m:oMathPara>
                    </a14:m>
                    <a:endParaRPr lang="zh-CN" altLang="en-US" dirty="0"/>
                  </a:p>
                </p:txBody>
              </p:sp>
            </mc:Choice>
            <mc:Fallback xmlns="">
              <p:sp>
                <p:nvSpPr>
                  <p:cNvPr id="21" name="文本框 20">
                    <a:extLst>
                      <a:ext uri="{FF2B5EF4-FFF2-40B4-BE49-F238E27FC236}">
                        <a16:creationId xmlns:a16="http://schemas.microsoft.com/office/drawing/2014/main" id="{AFBFC844-CCBB-4645-BD4D-5580BFF2B88C}"/>
                      </a:ext>
                    </a:extLst>
                  </p:cNvPr>
                  <p:cNvSpPr txBox="1">
                    <a:spLocks noRot="1" noChangeAspect="1" noMove="1" noResize="1" noEditPoints="1" noAdjustHandles="1" noChangeArrowheads="1" noChangeShapeType="1" noTextEdit="1"/>
                  </p:cNvSpPr>
                  <p:nvPr/>
                </p:nvSpPr>
                <p:spPr>
                  <a:xfrm>
                    <a:off x="2892832" y="4210949"/>
                    <a:ext cx="273280" cy="299569"/>
                  </a:xfrm>
                  <a:prstGeom prst="rect">
                    <a:avLst/>
                  </a:prstGeom>
                  <a:blipFill>
                    <a:blip r:embed="rId5"/>
                    <a:stretch>
                      <a:fillRect l="-20000" r="-6667" b="-24490"/>
                    </a:stretch>
                  </a:blipFill>
                </p:spPr>
                <p:txBody>
                  <a:bodyPr/>
                  <a:lstStyle/>
                  <a:p>
                    <a:r>
                      <a:rPr lang="zh-CN" altLang="en-US">
                        <a:noFill/>
                      </a:rPr>
                      <a:t> </a:t>
                    </a:r>
                  </a:p>
                </p:txBody>
              </p:sp>
            </mc:Fallback>
          </mc:AlternateContent>
          <p:cxnSp>
            <p:nvCxnSpPr>
              <p:cNvPr id="23" name="直接连接符 22">
                <a:extLst>
                  <a:ext uri="{FF2B5EF4-FFF2-40B4-BE49-F238E27FC236}">
                    <a16:creationId xmlns:a16="http://schemas.microsoft.com/office/drawing/2014/main" id="{CF26AE48-FA33-4A1C-9C6B-EDF8DAB29AF7}"/>
                  </a:ext>
                </a:extLst>
              </p:cNvPr>
              <p:cNvCxnSpPr>
                <a:cxnSpLocks/>
              </p:cNvCxnSpPr>
              <p:nvPr/>
            </p:nvCxnSpPr>
            <p:spPr>
              <a:xfrm flipV="1">
                <a:off x="3294932" y="3570839"/>
                <a:ext cx="1195555" cy="634395"/>
              </a:xfrm>
              <a:prstGeom prst="line">
                <a:avLst/>
              </a:prstGeom>
              <a:ln w="31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32" name="文本框 31">
              <a:extLst>
                <a:ext uri="{FF2B5EF4-FFF2-40B4-BE49-F238E27FC236}">
                  <a16:creationId xmlns:a16="http://schemas.microsoft.com/office/drawing/2014/main" id="{47616DF2-E1E5-4921-B4A5-C203DCC61BB3}"/>
                </a:ext>
              </a:extLst>
            </p:cNvPr>
            <p:cNvSpPr txBox="1"/>
            <p:nvPr/>
          </p:nvSpPr>
          <p:spPr>
            <a:xfrm>
              <a:off x="2504767" y="3002303"/>
              <a:ext cx="4134465" cy="307777"/>
            </a:xfrm>
            <a:prstGeom prst="rect">
              <a:avLst/>
            </a:prstGeom>
            <a:noFill/>
          </p:spPr>
          <p:txBody>
            <a:bodyPr wrap="none" rtlCol="0">
              <a:spAutoFit/>
            </a:bodyPr>
            <a:lstStyle/>
            <a:p>
              <a:pPr algn="l"/>
              <a:r>
                <a:rPr lang="zh-CN" altLang="en-US" sz="1400" dirty="0">
                  <a:solidFill>
                    <a:schemeClr val="bg2"/>
                  </a:solidFill>
                </a:rPr>
                <a:t>绿色线条部分有定义，且为直线，其余部分无定义</a:t>
              </a:r>
            </a:p>
          </p:txBody>
        </p:sp>
      </p:grpSp>
    </p:spTree>
    <p:extLst>
      <p:ext uri="{BB962C8B-B14F-4D97-AF65-F5344CB8AC3E}">
        <p14:creationId xmlns:p14="http://schemas.microsoft.com/office/powerpoint/2010/main" val="934727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9534239-C4E9-4243-AAA3-51A35ADC2467}"/>
              </a:ext>
            </a:extLst>
          </p:cNvPr>
          <p:cNvSpPr>
            <a:spLocks noGrp="1"/>
          </p:cNvSpPr>
          <p:nvPr>
            <p:ph type="title"/>
          </p:nvPr>
        </p:nvSpPr>
        <p:spPr/>
        <p:txBody>
          <a:bodyPr/>
          <a:lstStyle/>
          <a:p>
            <a:r>
              <a:rPr lang="zh-CN" altLang="en-US" dirty="0"/>
              <a:t>实验分析</a:t>
            </a:r>
            <a:endParaRPr lang="en-US" dirty="0"/>
          </a:p>
        </p:txBody>
      </p:sp>
      <p:sp>
        <p:nvSpPr>
          <p:cNvPr id="5" name="内容占位符 4">
            <a:extLst>
              <a:ext uri="{FF2B5EF4-FFF2-40B4-BE49-F238E27FC236}">
                <a16:creationId xmlns:a16="http://schemas.microsoft.com/office/drawing/2014/main" id="{70368387-D174-4341-A906-44FE697ED1F0}"/>
              </a:ext>
            </a:extLst>
          </p:cNvPr>
          <p:cNvSpPr>
            <a:spLocks noGrp="1"/>
          </p:cNvSpPr>
          <p:nvPr>
            <p:ph sz="quarter" idx="10"/>
          </p:nvPr>
        </p:nvSpPr>
        <p:spPr/>
        <p:txBody>
          <a:bodyPr/>
          <a:lstStyle/>
          <a:p>
            <a:pPr>
              <a:lnSpc>
                <a:spcPct val="150000"/>
              </a:lnSpc>
            </a:pPr>
            <a:r>
              <a:rPr lang="zh-CN" altLang="en-US" dirty="0"/>
              <a:t>梯度无信息问题的表现：噪声</a:t>
            </a:r>
            <a:endParaRPr lang="en-US" dirty="0"/>
          </a:p>
          <a:p>
            <a:endParaRPr lang="en-US" dirty="0"/>
          </a:p>
          <a:p>
            <a:endParaRPr lang="en-US" dirty="0"/>
          </a:p>
          <a:p>
            <a:endParaRPr lang="en-US" dirty="0"/>
          </a:p>
          <a:p>
            <a:endParaRPr lang="en-US" dirty="0"/>
          </a:p>
          <a:p>
            <a:endParaRPr lang="en-US" dirty="0"/>
          </a:p>
        </p:txBody>
      </p:sp>
      <p:pic>
        <p:nvPicPr>
          <p:cNvPr id="2" name="图片 1">
            <a:extLst>
              <a:ext uri="{FF2B5EF4-FFF2-40B4-BE49-F238E27FC236}">
                <a16:creationId xmlns:a16="http://schemas.microsoft.com/office/drawing/2014/main" id="{E0A3A286-F19D-4101-8292-3E60561A8EA5}"/>
              </a:ext>
            </a:extLst>
          </p:cNvPr>
          <p:cNvPicPr>
            <a:picLocks noChangeAspect="1"/>
          </p:cNvPicPr>
          <p:nvPr/>
        </p:nvPicPr>
        <p:blipFill>
          <a:blip r:embed="rId2"/>
          <a:stretch>
            <a:fillRect/>
          </a:stretch>
        </p:blipFill>
        <p:spPr>
          <a:xfrm>
            <a:off x="857226" y="2793464"/>
            <a:ext cx="7312101" cy="2177082"/>
          </a:xfrm>
          <a:prstGeom prst="rect">
            <a:avLst/>
          </a:prstGeom>
        </p:spPr>
      </p:pic>
    </p:spTree>
    <p:extLst>
      <p:ext uri="{BB962C8B-B14F-4D97-AF65-F5344CB8AC3E}">
        <p14:creationId xmlns:p14="http://schemas.microsoft.com/office/powerpoint/2010/main" val="21269939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9534239-C4E9-4243-AAA3-51A35ADC2467}"/>
              </a:ext>
            </a:extLst>
          </p:cNvPr>
          <p:cNvSpPr>
            <a:spLocks noGrp="1"/>
          </p:cNvSpPr>
          <p:nvPr>
            <p:ph type="title"/>
          </p:nvPr>
        </p:nvSpPr>
        <p:spPr/>
        <p:txBody>
          <a:bodyPr/>
          <a:lstStyle/>
          <a:p>
            <a:r>
              <a:rPr lang="zh-CN" altLang="en-US" dirty="0"/>
              <a:t>实验分析</a:t>
            </a:r>
            <a:endParaRPr lang="en-US" dirty="0"/>
          </a:p>
        </p:txBody>
      </p:sp>
      <p:sp>
        <p:nvSpPr>
          <p:cNvPr id="5" name="内容占位符 4">
            <a:extLst>
              <a:ext uri="{FF2B5EF4-FFF2-40B4-BE49-F238E27FC236}">
                <a16:creationId xmlns:a16="http://schemas.microsoft.com/office/drawing/2014/main" id="{70368387-D174-4341-A906-44FE697ED1F0}"/>
              </a:ext>
            </a:extLst>
          </p:cNvPr>
          <p:cNvSpPr>
            <a:spLocks noGrp="1"/>
          </p:cNvSpPr>
          <p:nvPr>
            <p:ph sz="quarter" idx="10"/>
          </p:nvPr>
        </p:nvSpPr>
        <p:spPr/>
        <p:txBody>
          <a:bodyPr/>
          <a:lstStyle/>
          <a:p>
            <a:pPr>
              <a:lnSpc>
                <a:spcPct val="150000"/>
              </a:lnSpc>
            </a:pPr>
            <a:r>
              <a:rPr lang="zh-CN" altLang="en-US" dirty="0"/>
              <a:t>验证</a:t>
            </a:r>
            <a:r>
              <a:rPr lang="en-US" altLang="zh-CN" dirty="0"/>
              <a:t>LGANs</a:t>
            </a:r>
            <a:r>
              <a:rPr lang="zh-CN" altLang="en-US" dirty="0"/>
              <a:t>中生成样本的梯度指向真实样本</a:t>
            </a:r>
            <a:endParaRPr lang="en-US" dirty="0"/>
          </a:p>
        </p:txBody>
      </p:sp>
      <p:pic>
        <p:nvPicPr>
          <p:cNvPr id="8" name="图片 7">
            <a:extLst>
              <a:ext uri="{FF2B5EF4-FFF2-40B4-BE49-F238E27FC236}">
                <a16:creationId xmlns:a16="http://schemas.microsoft.com/office/drawing/2014/main" id="{9E346637-2A1F-44E4-8B61-164AF91B1904}"/>
              </a:ext>
            </a:extLst>
          </p:cNvPr>
          <p:cNvPicPr>
            <a:picLocks noChangeAspect="1"/>
          </p:cNvPicPr>
          <p:nvPr/>
        </p:nvPicPr>
        <p:blipFill>
          <a:blip r:embed="rId2"/>
          <a:stretch>
            <a:fillRect/>
          </a:stretch>
        </p:blipFill>
        <p:spPr>
          <a:xfrm>
            <a:off x="754650" y="2668829"/>
            <a:ext cx="7814336" cy="3543251"/>
          </a:xfrm>
          <a:prstGeom prst="rect">
            <a:avLst/>
          </a:prstGeom>
        </p:spPr>
      </p:pic>
      <mc:AlternateContent xmlns:mc="http://schemas.openxmlformats.org/markup-compatibility/2006" xmlns:a14="http://schemas.microsoft.com/office/drawing/2010/main">
        <mc:Choice Requires="a14">
          <p:sp>
            <p:nvSpPr>
              <p:cNvPr id="6" name="对话气泡: 圆角矩形 5">
                <a:extLst>
                  <a:ext uri="{FF2B5EF4-FFF2-40B4-BE49-F238E27FC236}">
                    <a16:creationId xmlns:a16="http://schemas.microsoft.com/office/drawing/2014/main" id="{C58CF577-760C-4489-8261-C26C97C98146}"/>
                  </a:ext>
                </a:extLst>
              </p:cNvPr>
              <p:cNvSpPr/>
              <p:nvPr/>
            </p:nvSpPr>
            <p:spPr>
              <a:xfrm>
                <a:off x="4457931" y="6243315"/>
                <a:ext cx="1475233" cy="306082"/>
              </a:xfrm>
              <a:prstGeom prst="wedgeRoundRectCallout">
                <a:avLst>
                  <a:gd name="adj1" fmla="val -17296"/>
                  <a:gd name="adj2" fmla="val -164037"/>
                  <a:gd name="adj3" fmla="val 16667"/>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生成样本</a:t>
                </a:r>
                <a:r>
                  <a:rPr lang="en-US" altLang="zh-CN" sz="1400" dirty="0">
                    <a:solidFill>
                      <a:schemeClr val="tx1"/>
                    </a:solidFill>
                  </a:rPr>
                  <a:t> </a:t>
                </a:r>
                <a14:m>
                  <m:oMath xmlns:m="http://schemas.openxmlformats.org/officeDocument/2006/math">
                    <m:r>
                      <a:rPr lang="en-US" altLang="zh-CN" sz="1400" i="1" dirty="0" smtClean="0">
                        <a:solidFill>
                          <a:schemeClr val="tx1"/>
                        </a:solidFill>
                        <a:latin typeface="Cambria Math" panose="02040503050406030204" pitchFamily="18" charset="0"/>
                      </a:rPr>
                      <m:t>𝑥</m:t>
                    </m:r>
                    <m:r>
                      <a:rPr lang="en-US" altLang="zh-CN" sz="1400" i="1" dirty="0" smtClean="0">
                        <a:solidFill>
                          <a:schemeClr val="tx1"/>
                        </a:solidFill>
                        <a:latin typeface="Cambria Math" panose="02040503050406030204" pitchFamily="18" charset="0"/>
                        <a:ea typeface="Cambria Math" panose="02040503050406030204" pitchFamily="18" charset="0"/>
                      </a:rPr>
                      <m:t>∈</m:t>
                    </m:r>
                    <m:sSub>
                      <m:sSubPr>
                        <m:ctrlPr>
                          <a:rPr lang="en-US" altLang="zh-CN" sz="1400" b="0" i="1" dirty="0" smtClean="0">
                            <a:solidFill>
                              <a:schemeClr val="tx1"/>
                            </a:solidFill>
                            <a:latin typeface="Cambria Math" panose="02040503050406030204" pitchFamily="18" charset="0"/>
                            <a:ea typeface="Cambria Math" panose="02040503050406030204" pitchFamily="18" charset="0"/>
                          </a:rPr>
                        </m:ctrlPr>
                      </m:sSubPr>
                      <m:e>
                        <m:r>
                          <a:rPr lang="en-US" altLang="zh-CN" sz="1400" b="0" i="1" dirty="0" smtClean="0">
                            <a:solidFill>
                              <a:schemeClr val="tx1"/>
                            </a:solidFill>
                            <a:latin typeface="Cambria Math" panose="02040503050406030204" pitchFamily="18" charset="0"/>
                            <a:ea typeface="Cambria Math" panose="02040503050406030204" pitchFamily="18" charset="0"/>
                          </a:rPr>
                          <m:t>𝑃</m:t>
                        </m:r>
                      </m:e>
                      <m:sub>
                        <m:r>
                          <a:rPr lang="en-US" altLang="zh-CN" sz="1400" b="0" i="1" dirty="0" smtClean="0">
                            <a:solidFill>
                              <a:schemeClr val="tx1"/>
                            </a:solidFill>
                            <a:latin typeface="Cambria Math" panose="02040503050406030204" pitchFamily="18" charset="0"/>
                            <a:ea typeface="Cambria Math" panose="02040503050406030204" pitchFamily="18" charset="0"/>
                          </a:rPr>
                          <m:t>𝑔</m:t>
                        </m:r>
                      </m:sub>
                    </m:sSub>
                  </m:oMath>
                </a14:m>
                <a:endParaRPr lang="zh-CN" altLang="en-US" sz="1400" dirty="0">
                  <a:solidFill>
                    <a:schemeClr val="tx1"/>
                  </a:solidFill>
                </a:endParaRPr>
              </a:p>
            </p:txBody>
          </p:sp>
        </mc:Choice>
        <mc:Fallback xmlns="">
          <p:sp>
            <p:nvSpPr>
              <p:cNvPr id="6" name="对话气泡: 圆角矩形 5">
                <a:extLst>
                  <a:ext uri="{FF2B5EF4-FFF2-40B4-BE49-F238E27FC236}">
                    <a16:creationId xmlns:a16="http://schemas.microsoft.com/office/drawing/2014/main" id="{C58CF577-760C-4489-8261-C26C97C98146}"/>
                  </a:ext>
                </a:extLst>
              </p:cNvPr>
              <p:cNvSpPr>
                <a:spLocks noRot="1" noChangeAspect="1" noMove="1" noResize="1" noEditPoints="1" noAdjustHandles="1" noChangeArrowheads="1" noChangeShapeType="1" noTextEdit="1"/>
              </p:cNvSpPr>
              <p:nvPr/>
            </p:nvSpPr>
            <p:spPr>
              <a:xfrm>
                <a:off x="4457931" y="6243315"/>
                <a:ext cx="1475233" cy="306082"/>
              </a:xfrm>
              <a:prstGeom prst="wedgeRoundRectCallout">
                <a:avLst>
                  <a:gd name="adj1" fmla="val -17296"/>
                  <a:gd name="adj2" fmla="val -164037"/>
                  <a:gd name="adj3" fmla="val 16667"/>
                </a:avLst>
              </a:prstGeom>
              <a:blipFill>
                <a:blip r:embed="rId3"/>
                <a:stretch>
                  <a:fillRect b="-8108"/>
                </a:stretch>
              </a:blipFill>
              <a:ln>
                <a:solidFill>
                  <a:schemeClr val="bg2"/>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对话气泡: 圆角矩形 6">
                <a:extLst>
                  <a:ext uri="{FF2B5EF4-FFF2-40B4-BE49-F238E27FC236}">
                    <a16:creationId xmlns:a16="http://schemas.microsoft.com/office/drawing/2014/main" id="{012AA623-026E-463A-8A2B-55501A77D037}"/>
                  </a:ext>
                </a:extLst>
              </p:cNvPr>
              <p:cNvSpPr/>
              <p:nvPr/>
            </p:nvSpPr>
            <p:spPr>
              <a:xfrm>
                <a:off x="7359396" y="6243314"/>
                <a:ext cx="1475233" cy="306083"/>
              </a:xfrm>
              <a:prstGeom prst="wedgeRoundRectCallout">
                <a:avLst>
                  <a:gd name="adj1" fmla="val 17544"/>
                  <a:gd name="adj2" fmla="val -165289"/>
                  <a:gd name="adj3" fmla="val 16667"/>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真实样本</a:t>
                </a:r>
                <a:r>
                  <a:rPr lang="en-US" altLang="zh-CN" sz="1400" dirty="0">
                    <a:solidFill>
                      <a:schemeClr val="tx1"/>
                    </a:solidFill>
                  </a:rPr>
                  <a:t> </a:t>
                </a:r>
                <a14:m>
                  <m:oMath xmlns:m="http://schemas.openxmlformats.org/officeDocument/2006/math">
                    <m:r>
                      <a:rPr lang="en-US" altLang="zh-CN" sz="1400" i="1" dirty="0">
                        <a:solidFill>
                          <a:schemeClr val="tx1"/>
                        </a:solidFill>
                        <a:latin typeface="Cambria Math" panose="02040503050406030204" pitchFamily="18" charset="0"/>
                      </a:rPr>
                      <m:t>𝑦</m:t>
                    </m:r>
                    <m:r>
                      <a:rPr lang="en-US" altLang="zh-CN" sz="1400" i="1" dirty="0" smtClean="0">
                        <a:solidFill>
                          <a:schemeClr val="tx1"/>
                        </a:solidFill>
                        <a:latin typeface="Cambria Math" panose="02040503050406030204" pitchFamily="18" charset="0"/>
                        <a:ea typeface="Cambria Math" panose="02040503050406030204" pitchFamily="18" charset="0"/>
                      </a:rPr>
                      <m:t>∈</m:t>
                    </m:r>
                    <m:sSub>
                      <m:sSubPr>
                        <m:ctrlPr>
                          <a:rPr lang="en-US" altLang="zh-CN" sz="1400" b="0" i="1" dirty="0" smtClean="0">
                            <a:solidFill>
                              <a:schemeClr val="tx1"/>
                            </a:solidFill>
                            <a:latin typeface="Cambria Math" panose="02040503050406030204" pitchFamily="18" charset="0"/>
                            <a:ea typeface="Cambria Math" panose="02040503050406030204" pitchFamily="18" charset="0"/>
                          </a:rPr>
                        </m:ctrlPr>
                      </m:sSubPr>
                      <m:e>
                        <m:r>
                          <a:rPr lang="en-US" altLang="zh-CN" sz="1400" b="0" i="1" dirty="0" smtClean="0">
                            <a:solidFill>
                              <a:schemeClr val="tx1"/>
                            </a:solidFill>
                            <a:latin typeface="Cambria Math" panose="02040503050406030204" pitchFamily="18" charset="0"/>
                            <a:ea typeface="Cambria Math" panose="02040503050406030204" pitchFamily="18" charset="0"/>
                          </a:rPr>
                          <m:t>𝑃</m:t>
                        </m:r>
                      </m:e>
                      <m:sub>
                        <m:r>
                          <a:rPr lang="en-US" altLang="zh-CN" sz="1400" b="0" i="1" dirty="0" smtClean="0">
                            <a:solidFill>
                              <a:schemeClr val="tx1"/>
                            </a:solidFill>
                            <a:latin typeface="Cambria Math" panose="02040503050406030204" pitchFamily="18" charset="0"/>
                            <a:ea typeface="Cambria Math" panose="02040503050406030204" pitchFamily="18" charset="0"/>
                          </a:rPr>
                          <m:t>𝑟</m:t>
                        </m:r>
                      </m:sub>
                    </m:sSub>
                  </m:oMath>
                </a14:m>
                <a:endParaRPr lang="zh-CN" altLang="en-US" sz="1400" dirty="0">
                  <a:solidFill>
                    <a:schemeClr val="tx1"/>
                  </a:solidFill>
                </a:endParaRPr>
              </a:p>
            </p:txBody>
          </p:sp>
        </mc:Choice>
        <mc:Fallback xmlns="">
          <p:sp>
            <p:nvSpPr>
              <p:cNvPr id="7" name="对话气泡: 圆角矩形 6">
                <a:extLst>
                  <a:ext uri="{FF2B5EF4-FFF2-40B4-BE49-F238E27FC236}">
                    <a16:creationId xmlns:a16="http://schemas.microsoft.com/office/drawing/2014/main" id="{012AA623-026E-463A-8A2B-55501A77D037}"/>
                  </a:ext>
                </a:extLst>
              </p:cNvPr>
              <p:cNvSpPr>
                <a:spLocks noRot="1" noChangeAspect="1" noMove="1" noResize="1" noEditPoints="1" noAdjustHandles="1" noChangeArrowheads="1" noChangeShapeType="1" noTextEdit="1"/>
              </p:cNvSpPr>
              <p:nvPr/>
            </p:nvSpPr>
            <p:spPr>
              <a:xfrm>
                <a:off x="7359396" y="6243314"/>
                <a:ext cx="1475233" cy="306083"/>
              </a:xfrm>
              <a:prstGeom prst="wedgeRoundRectCallout">
                <a:avLst>
                  <a:gd name="adj1" fmla="val 17544"/>
                  <a:gd name="adj2" fmla="val -165289"/>
                  <a:gd name="adj3" fmla="val 16667"/>
                </a:avLst>
              </a:prstGeom>
              <a:blipFill>
                <a:blip r:embed="rId4"/>
                <a:stretch>
                  <a:fillRect b="-9009"/>
                </a:stretch>
              </a:blipFill>
              <a:ln>
                <a:solidFill>
                  <a:schemeClr val="bg2"/>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对话气泡: 圆角矩形 8">
                <a:extLst>
                  <a:ext uri="{FF2B5EF4-FFF2-40B4-BE49-F238E27FC236}">
                    <a16:creationId xmlns:a16="http://schemas.microsoft.com/office/drawing/2014/main" id="{A30602F5-F2C9-4501-9824-AF881D456AFB}"/>
                  </a:ext>
                </a:extLst>
              </p:cNvPr>
              <p:cNvSpPr/>
              <p:nvPr/>
            </p:nvSpPr>
            <p:spPr>
              <a:xfrm>
                <a:off x="4844416" y="2324869"/>
                <a:ext cx="2128728" cy="260334"/>
              </a:xfrm>
              <a:prstGeom prst="wedgeRoundRectCallout">
                <a:avLst>
                  <a:gd name="adj1" fmla="val -32190"/>
                  <a:gd name="adj2" fmla="val 88048"/>
                  <a:gd name="adj3" fmla="val 16667"/>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生成样本的梯度</a:t>
                </a:r>
                <a:r>
                  <a:rPr lang="en-US" altLang="zh-CN" sz="1400" dirty="0">
                    <a:solidFill>
                      <a:schemeClr val="tx1"/>
                    </a:solidFill>
                  </a:rPr>
                  <a:t> </a:t>
                </a:r>
                <a14:m>
                  <m:oMath xmlns:m="http://schemas.openxmlformats.org/officeDocument/2006/math">
                    <m:sSub>
                      <m:sSubPr>
                        <m:ctrlPr>
                          <a:rPr lang="en-US" altLang="zh-CN" sz="1400" i="1">
                            <a:solidFill>
                              <a:schemeClr val="tx1"/>
                            </a:solidFill>
                            <a:latin typeface="Cambria Math" panose="02040503050406030204" pitchFamily="18" charset="0"/>
                          </a:rPr>
                        </m:ctrlPr>
                      </m:sSubPr>
                      <m:e>
                        <m:r>
                          <m:rPr>
                            <m:sty m:val="p"/>
                          </m:rPr>
                          <a:rPr lang="en-US" altLang="zh-CN" sz="1400" i="1">
                            <a:solidFill>
                              <a:schemeClr val="tx1"/>
                            </a:solidFill>
                            <a:latin typeface="Cambria Math" panose="02040503050406030204" pitchFamily="18" charset="0"/>
                          </a:rPr>
                          <m:t>∇</m:t>
                        </m:r>
                      </m:e>
                      <m:sub>
                        <m:r>
                          <a:rPr lang="en-US" altLang="zh-CN" sz="1400" i="1">
                            <a:solidFill>
                              <a:schemeClr val="tx1"/>
                            </a:solidFill>
                            <a:latin typeface="Cambria Math" panose="02040503050406030204" pitchFamily="18" charset="0"/>
                          </a:rPr>
                          <m:t>𝑥</m:t>
                        </m:r>
                      </m:sub>
                    </m:sSub>
                    <m:sSup>
                      <m:sSupPr>
                        <m:ctrlPr>
                          <a:rPr lang="en-US" altLang="zh-CN" sz="1400" i="1">
                            <a:solidFill>
                              <a:schemeClr val="tx1"/>
                            </a:solidFill>
                            <a:latin typeface="Cambria Math" panose="02040503050406030204" pitchFamily="18" charset="0"/>
                          </a:rPr>
                        </m:ctrlPr>
                      </m:sSupPr>
                      <m:e>
                        <m:r>
                          <a:rPr lang="en-US" altLang="zh-CN" sz="1400" i="1">
                            <a:solidFill>
                              <a:schemeClr val="tx1"/>
                            </a:solidFill>
                            <a:latin typeface="Cambria Math" panose="02040503050406030204" pitchFamily="18" charset="0"/>
                          </a:rPr>
                          <m:t>𝑓</m:t>
                        </m:r>
                      </m:e>
                      <m:sup>
                        <m:r>
                          <a:rPr lang="en-US" altLang="zh-CN" sz="1400" i="1">
                            <a:solidFill>
                              <a:schemeClr val="tx1"/>
                            </a:solidFill>
                            <a:latin typeface="Cambria Math" panose="02040503050406030204" pitchFamily="18" charset="0"/>
                          </a:rPr>
                          <m:t>∗</m:t>
                        </m:r>
                      </m:sup>
                    </m:sSup>
                    <m:d>
                      <m:dPr>
                        <m:ctrlPr>
                          <a:rPr lang="en-US" altLang="zh-CN" sz="1400" i="1">
                            <a:solidFill>
                              <a:schemeClr val="tx1"/>
                            </a:solidFill>
                            <a:latin typeface="Cambria Math" panose="02040503050406030204" pitchFamily="18" charset="0"/>
                          </a:rPr>
                        </m:ctrlPr>
                      </m:dPr>
                      <m:e>
                        <m:r>
                          <a:rPr lang="en-US" altLang="zh-CN" sz="1400" i="1">
                            <a:solidFill>
                              <a:schemeClr val="tx1"/>
                            </a:solidFill>
                            <a:latin typeface="Cambria Math" panose="02040503050406030204" pitchFamily="18" charset="0"/>
                          </a:rPr>
                          <m:t>𝑥</m:t>
                        </m:r>
                      </m:e>
                    </m:d>
                  </m:oMath>
                </a14:m>
                <a:endParaRPr lang="zh-CN" altLang="en-US" sz="1400" dirty="0">
                  <a:solidFill>
                    <a:schemeClr val="tx1"/>
                  </a:solidFill>
                </a:endParaRPr>
              </a:p>
            </p:txBody>
          </p:sp>
        </mc:Choice>
        <mc:Fallback xmlns="">
          <p:sp>
            <p:nvSpPr>
              <p:cNvPr id="9" name="对话气泡: 圆角矩形 8">
                <a:extLst>
                  <a:ext uri="{FF2B5EF4-FFF2-40B4-BE49-F238E27FC236}">
                    <a16:creationId xmlns:a16="http://schemas.microsoft.com/office/drawing/2014/main" id="{A30602F5-F2C9-4501-9824-AF881D456AFB}"/>
                  </a:ext>
                </a:extLst>
              </p:cNvPr>
              <p:cNvSpPr>
                <a:spLocks noRot="1" noChangeAspect="1" noMove="1" noResize="1" noEditPoints="1" noAdjustHandles="1" noChangeArrowheads="1" noChangeShapeType="1" noTextEdit="1"/>
              </p:cNvSpPr>
              <p:nvPr/>
            </p:nvSpPr>
            <p:spPr>
              <a:xfrm>
                <a:off x="4844416" y="2324869"/>
                <a:ext cx="2128728" cy="260334"/>
              </a:xfrm>
              <a:prstGeom prst="wedgeRoundRectCallout">
                <a:avLst>
                  <a:gd name="adj1" fmla="val -32190"/>
                  <a:gd name="adj2" fmla="val 88048"/>
                  <a:gd name="adj3" fmla="val 16667"/>
                </a:avLst>
              </a:prstGeom>
              <a:blipFill>
                <a:blip r:embed="rId5"/>
                <a:stretch>
                  <a:fillRect t="-6452"/>
                </a:stretch>
              </a:blipFill>
              <a:ln>
                <a:solidFill>
                  <a:schemeClr val="bg2"/>
                </a:solidFill>
              </a:ln>
            </p:spPr>
            <p:txBody>
              <a:bodyPr/>
              <a:lstStyle/>
              <a:p>
                <a:r>
                  <a:rPr lang="zh-CN" altLang="en-US">
                    <a:noFill/>
                  </a:rPr>
                  <a:t> </a:t>
                </a:r>
              </a:p>
            </p:txBody>
          </p:sp>
        </mc:Fallback>
      </mc:AlternateContent>
    </p:spTree>
    <p:extLst>
      <p:ext uri="{BB962C8B-B14F-4D97-AF65-F5344CB8AC3E}">
        <p14:creationId xmlns:p14="http://schemas.microsoft.com/office/powerpoint/2010/main" val="6649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D053CA-F149-4A59-A7AF-DAEE3164940F}"/>
              </a:ext>
            </a:extLst>
          </p:cNvPr>
          <p:cNvSpPr>
            <a:spLocks noGrp="1"/>
          </p:cNvSpPr>
          <p:nvPr>
            <p:ph type="title"/>
          </p:nvPr>
        </p:nvSpPr>
        <p:spPr/>
        <p:txBody>
          <a:bodyPr/>
          <a:lstStyle/>
          <a:p>
            <a:r>
              <a:rPr lang="zh-CN" altLang="en-US" dirty="0"/>
              <a:t>生成对抗网络的理论分析与优化</a:t>
            </a:r>
          </a:p>
        </p:txBody>
      </p:sp>
      <p:sp>
        <p:nvSpPr>
          <p:cNvPr id="3" name="副标题 2">
            <a:extLst>
              <a:ext uri="{FF2B5EF4-FFF2-40B4-BE49-F238E27FC236}">
                <a16:creationId xmlns:a16="http://schemas.microsoft.com/office/drawing/2014/main" id="{1DCBC550-859B-4874-809B-303332A67CA9}"/>
              </a:ext>
            </a:extLst>
          </p:cNvPr>
          <p:cNvSpPr>
            <a:spLocks noGrp="1"/>
          </p:cNvSpPr>
          <p:nvPr>
            <p:ph type="subTitle" idx="1"/>
          </p:nvPr>
        </p:nvSpPr>
        <p:spPr>
          <a:xfrm>
            <a:off x="469124" y="5129029"/>
            <a:ext cx="5820358" cy="468179"/>
          </a:xfrm>
        </p:spPr>
        <p:txBody>
          <a:bodyPr/>
          <a:lstStyle/>
          <a:p>
            <a:r>
              <a:rPr lang="zh-CN" altLang="en-US" dirty="0"/>
              <a:t>周志明</a:t>
            </a:r>
          </a:p>
        </p:txBody>
      </p:sp>
      <p:sp>
        <p:nvSpPr>
          <p:cNvPr id="4" name="文本占位符 3">
            <a:extLst>
              <a:ext uri="{FF2B5EF4-FFF2-40B4-BE49-F238E27FC236}">
                <a16:creationId xmlns:a16="http://schemas.microsoft.com/office/drawing/2014/main" id="{AA1F8F3F-BFFA-44B7-B481-5FE4A47C30B0}"/>
              </a:ext>
            </a:extLst>
          </p:cNvPr>
          <p:cNvSpPr>
            <a:spLocks noGrp="1"/>
          </p:cNvSpPr>
          <p:nvPr>
            <p:ph type="body" sz="quarter" idx="10"/>
          </p:nvPr>
        </p:nvSpPr>
        <p:spPr/>
        <p:txBody>
          <a:bodyPr/>
          <a:lstStyle/>
          <a:p>
            <a:r>
              <a:rPr lang="en-US" altLang="zh-CN" dirty="0"/>
              <a:t>2020</a:t>
            </a:r>
            <a:r>
              <a:rPr lang="zh-CN" altLang="en-US" dirty="0"/>
              <a:t>年</a:t>
            </a:r>
            <a:r>
              <a:rPr lang="en-US" altLang="zh-CN" dirty="0"/>
              <a:t>5</a:t>
            </a:r>
            <a:r>
              <a:rPr lang="zh-CN" altLang="en-US" dirty="0"/>
              <a:t>月</a:t>
            </a:r>
            <a:r>
              <a:rPr lang="en-US" altLang="zh-CN" dirty="0"/>
              <a:t>14</a:t>
            </a:r>
            <a:r>
              <a:rPr lang="zh-CN" altLang="en-US" dirty="0"/>
              <a:t>日</a:t>
            </a:r>
          </a:p>
        </p:txBody>
      </p:sp>
    </p:spTree>
    <p:extLst>
      <p:ext uri="{BB962C8B-B14F-4D97-AF65-F5344CB8AC3E}">
        <p14:creationId xmlns:p14="http://schemas.microsoft.com/office/powerpoint/2010/main" val="3042744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9534239-C4E9-4243-AAA3-51A35ADC2467}"/>
              </a:ext>
            </a:extLst>
          </p:cNvPr>
          <p:cNvSpPr>
            <a:spLocks noGrp="1"/>
          </p:cNvSpPr>
          <p:nvPr>
            <p:ph type="title"/>
          </p:nvPr>
        </p:nvSpPr>
        <p:spPr/>
        <p:txBody>
          <a:bodyPr/>
          <a:lstStyle/>
          <a:p>
            <a:r>
              <a:rPr lang="zh-CN" altLang="en-US" dirty="0"/>
              <a:t>实验分析</a:t>
            </a:r>
            <a:endParaRPr lang="en-US" dirty="0"/>
          </a:p>
        </p:txBody>
      </p:sp>
      <p:sp>
        <p:nvSpPr>
          <p:cNvPr id="5" name="内容占位符 4">
            <a:extLst>
              <a:ext uri="{FF2B5EF4-FFF2-40B4-BE49-F238E27FC236}">
                <a16:creationId xmlns:a16="http://schemas.microsoft.com/office/drawing/2014/main" id="{70368387-D174-4341-A906-44FE697ED1F0}"/>
              </a:ext>
            </a:extLst>
          </p:cNvPr>
          <p:cNvSpPr>
            <a:spLocks noGrp="1"/>
          </p:cNvSpPr>
          <p:nvPr>
            <p:ph sz="quarter" idx="10"/>
          </p:nvPr>
        </p:nvSpPr>
        <p:spPr/>
        <p:txBody>
          <a:bodyPr/>
          <a:lstStyle/>
          <a:p>
            <a:pPr>
              <a:lnSpc>
                <a:spcPct val="150000"/>
              </a:lnSpc>
            </a:pPr>
            <a:r>
              <a:rPr lang="zh-CN" altLang="en-US" dirty="0"/>
              <a:t>最优判别函数的唯一性的实践影响：不会震荡</a:t>
            </a:r>
            <a:endParaRPr lang="en-US" dirty="0"/>
          </a:p>
        </p:txBody>
      </p:sp>
      <p:pic>
        <p:nvPicPr>
          <p:cNvPr id="2" name="图片 1">
            <a:extLst>
              <a:ext uri="{FF2B5EF4-FFF2-40B4-BE49-F238E27FC236}">
                <a16:creationId xmlns:a16="http://schemas.microsoft.com/office/drawing/2014/main" id="{9C61A4DA-4CFD-47AB-9BCE-2B2DA6FE580E}"/>
              </a:ext>
            </a:extLst>
          </p:cNvPr>
          <p:cNvPicPr>
            <a:picLocks noChangeAspect="1"/>
          </p:cNvPicPr>
          <p:nvPr/>
        </p:nvPicPr>
        <p:blipFill>
          <a:blip r:embed="rId2"/>
          <a:stretch>
            <a:fillRect/>
          </a:stretch>
        </p:blipFill>
        <p:spPr>
          <a:xfrm>
            <a:off x="1239916" y="2787147"/>
            <a:ext cx="6664167" cy="2834597"/>
          </a:xfrm>
          <a:prstGeom prst="rect">
            <a:avLst/>
          </a:prstGeom>
        </p:spPr>
      </p:pic>
    </p:spTree>
    <p:extLst>
      <p:ext uri="{BB962C8B-B14F-4D97-AF65-F5344CB8AC3E}">
        <p14:creationId xmlns:p14="http://schemas.microsoft.com/office/powerpoint/2010/main" val="882481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9534239-C4E9-4243-AAA3-51A35ADC2467}"/>
              </a:ext>
            </a:extLst>
          </p:cNvPr>
          <p:cNvSpPr>
            <a:spLocks noGrp="1"/>
          </p:cNvSpPr>
          <p:nvPr>
            <p:ph type="title"/>
          </p:nvPr>
        </p:nvSpPr>
        <p:spPr/>
        <p:txBody>
          <a:bodyPr/>
          <a:lstStyle/>
          <a:p>
            <a:r>
              <a:rPr lang="zh-CN" altLang="en-US" dirty="0"/>
              <a:t>实验分析</a:t>
            </a:r>
            <a:endParaRPr lang="en-US" dirty="0"/>
          </a:p>
        </p:txBody>
      </p:sp>
      <p:sp>
        <p:nvSpPr>
          <p:cNvPr id="5" name="内容占位符 4">
            <a:extLst>
              <a:ext uri="{FF2B5EF4-FFF2-40B4-BE49-F238E27FC236}">
                <a16:creationId xmlns:a16="http://schemas.microsoft.com/office/drawing/2014/main" id="{70368387-D174-4341-A906-44FE697ED1F0}"/>
              </a:ext>
            </a:extLst>
          </p:cNvPr>
          <p:cNvSpPr>
            <a:spLocks noGrp="1"/>
          </p:cNvSpPr>
          <p:nvPr>
            <p:ph sz="quarter" idx="10"/>
          </p:nvPr>
        </p:nvSpPr>
        <p:spPr/>
        <p:txBody>
          <a:bodyPr/>
          <a:lstStyle/>
          <a:p>
            <a:pPr>
              <a:lnSpc>
                <a:spcPct val="150000"/>
              </a:lnSpc>
            </a:pPr>
            <a:r>
              <a:rPr lang="en-US" altLang="zh-CN" dirty="0"/>
              <a:t>LGANs</a:t>
            </a:r>
            <a:r>
              <a:rPr lang="zh-CN" altLang="en-US" dirty="0"/>
              <a:t>目标函数族的性能：一致优于</a:t>
            </a:r>
            <a:r>
              <a:rPr lang="en-US" altLang="zh-CN" dirty="0"/>
              <a:t>WGAN</a:t>
            </a:r>
            <a:endParaRPr lang="en-US" dirty="0"/>
          </a:p>
        </p:txBody>
      </p:sp>
      <p:pic>
        <p:nvPicPr>
          <p:cNvPr id="6" name="图片 5">
            <a:extLst>
              <a:ext uri="{FF2B5EF4-FFF2-40B4-BE49-F238E27FC236}">
                <a16:creationId xmlns:a16="http://schemas.microsoft.com/office/drawing/2014/main" id="{2BC38420-71AE-4169-A993-99ECAFD859A4}"/>
              </a:ext>
            </a:extLst>
          </p:cNvPr>
          <p:cNvPicPr>
            <a:picLocks noChangeAspect="1"/>
          </p:cNvPicPr>
          <p:nvPr/>
        </p:nvPicPr>
        <p:blipFill>
          <a:blip r:embed="rId2"/>
          <a:stretch>
            <a:fillRect/>
          </a:stretch>
        </p:blipFill>
        <p:spPr>
          <a:xfrm>
            <a:off x="563678" y="2476032"/>
            <a:ext cx="7715697" cy="3111035"/>
          </a:xfrm>
          <a:prstGeom prst="rect">
            <a:avLst/>
          </a:prstGeom>
        </p:spPr>
      </p:pic>
    </p:spTree>
    <p:extLst>
      <p:ext uri="{BB962C8B-B14F-4D97-AF65-F5344CB8AC3E}">
        <p14:creationId xmlns:p14="http://schemas.microsoft.com/office/powerpoint/2010/main" val="266968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9534239-C4E9-4243-AAA3-51A35ADC2467}"/>
              </a:ext>
            </a:extLst>
          </p:cNvPr>
          <p:cNvSpPr>
            <a:spLocks noGrp="1"/>
          </p:cNvSpPr>
          <p:nvPr>
            <p:ph type="title"/>
          </p:nvPr>
        </p:nvSpPr>
        <p:spPr/>
        <p:txBody>
          <a:bodyPr/>
          <a:lstStyle/>
          <a:p>
            <a:r>
              <a:rPr lang="zh-CN" altLang="en-US" dirty="0"/>
              <a:t>实验分析</a:t>
            </a:r>
            <a:endParaRPr lang="en-US" dirty="0"/>
          </a:p>
        </p:txBody>
      </p:sp>
      <p:sp>
        <p:nvSpPr>
          <p:cNvPr id="5" name="内容占位符 4">
            <a:extLst>
              <a:ext uri="{FF2B5EF4-FFF2-40B4-BE49-F238E27FC236}">
                <a16:creationId xmlns:a16="http://schemas.microsoft.com/office/drawing/2014/main" id="{70368387-D174-4341-A906-44FE697ED1F0}"/>
              </a:ext>
            </a:extLst>
          </p:cNvPr>
          <p:cNvSpPr>
            <a:spLocks noGrp="1"/>
          </p:cNvSpPr>
          <p:nvPr>
            <p:ph sz="quarter" idx="10"/>
          </p:nvPr>
        </p:nvSpPr>
        <p:spPr/>
        <p:txBody>
          <a:bodyPr/>
          <a:lstStyle/>
          <a:p>
            <a:pPr>
              <a:lnSpc>
                <a:spcPct val="150000"/>
              </a:lnSpc>
            </a:pPr>
            <a:r>
              <a:rPr lang="en-US" altLang="zh-CN" dirty="0"/>
              <a:t>LGANs</a:t>
            </a:r>
            <a:r>
              <a:rPr lang="zh-CN" altLang="en-US" dirty="0"/>
              <a:t>目标函数族的性能：一致优于</a:t>
            </a:r>
            <a:r>
              <a:rPr lang="en-US" altLang="zh-CN" dirty="0"/>
              <a:t>WGAN</a:t>
            </a:r>
            <a:endParaRPr lang="en-US" dirty="0"/>
          </a:p>
        </p:txBody>
      </p:sp>
      <p:pic>
        <p:nvPicPr>
          <p:cNvPr id="4" name="图片 3">
            <a:extLst>
              <a:ext uri="{FF2B5EF4-FFF2-40B4-BE49-F238E27FC236}">
                <a16:creationId xmlns:a16="http://schemas.microsoft.com/office/drawing/2014/main" id="{6D78EDE2-5F6F-493E-812D-78414B974B24}"/>
              </a:ext>
            </a:extLst>
          </p:cNvPr>
          <p:cNvPicPr>
            <a:picLocks noChangeAspect="1"/>
          </p:cNvPicPr>
          <p:nvPr/>
        </p:nvPicPr>
        <p:blipFill>
          <a:blip r:embed="rId2"/>
          <a:stretch>
            <a:fillRect/>
          </a:stretch>
        </p:blipFill>
        <p:spPr>
          <a:xfrm>
            <a:off x="714415" y="2603781"/>
            <a:ext cx="7715169" cy="2949730"/>
          </a:xfrm>
          <a:prstGeom prst="rect">
            <a:avLst/>
          </a:prstGeom>
        </p:spPr>
      </p:pic>
    </p:spTree>
    <p:extLst>
      <p:ext uri="{BB962C8B-B14F-4D97-AF65-F5344CB8AC3E}">
        <p14:creationId xmlns:p14="http://schemas.microsoft.com/office/powerpoint/2010/main" val="3667133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概况</a:t>
            </a:r>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t>生成对抗网络的收敛性</a:t>
            </a:r>
            <a:endParaRPr lang="zh-CN" altLang="en-US" sz="2400" dirty="0">
              <a:solidFill>
                <a:schemeClr val="tx1">
                  <a:lumMod val="75000"/>
                  <a:lumOff val="25000"/>
                </a:schemeClr>
              </a:solidFill>
            </a:endParaRP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t>生成对抗网络的学习算法</a:t>
            </a:r>
            <a:endParaRPr lang="zh-CN" altLang="en-US" sz="2400" dirty="0">
              <a:solidFill>
                <a:schemeClr val="tx1">
                  <a:lumMod val="75000"/>
                  <a:lumOff val="25000"/>
                </a:schemeClr>
              </a:solidFill>
            </a:endParaRP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t>生成对抗网络的样本质量</a:t>
            </a:r>
            <a:endParaRPr lang="zh-CN" altLang="en-US" sz="2400" dirty="0">
              <a:solidFill>
                <a:schemeClr val="tx1">
                  <a:lumMod val="75000"/>
                  <a:lumOff val="25000"/>
                </a:schemeClr>
              </a:solidFill>
            </a:endParaRP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总结</a:t>
            </a:r>
          </a:p>
        </p:txBody>
      </p:sp>
    </p:spTree>
    <p:extLst>
      <p:ext uri="{BB962C8B-B14F-4D97-AF65-F5344CB8AC3E}">
        <p14:creationId xmlns:p14="http://schemas.microsoft.com/office/powerpoint/2010/main" val="24739602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F0A9A5B-01E3-446E-B3F4-D627C5B6AD5F}"/>
              </a:ext>
            </a:extLst>
          </p:cNvPr>
          <p:cNvSpPr>
            <a:spLocks noGrp="1"/>
          </p:cNvSpPr>
          <p:nvPr>
            <p:ph sz="quarter" idx="10"/>
          </p:nvPr>
        </p:nvSpPr>
        <p:spPr/>
        <p:txBody>
          <a:bodyPr/>
          <a:lstStyle/>
          <a:p>
            <a:pPr>
              <a:lnSpc>
                <a:spcPct val="150000"/>
              </a:lnSpc>
            </a:pPr>
            <a:r>
              <a:rPr lang="zh-CN" altLang="en-US" dirty="0"/>
              <a:t>生成对抗网络的训练依赖于自适应学习率算法</a:t>
            </a:r>
            <a:endParaRPr lang="en-US" altLang="zh-CN" dirty="0"/>
          </a:p>
          <a:p>
            <a:pPr>
              <a:lnSpc>
                <a:spcPct val="150000"/>
              </a:lnSpc>
            </a:pPr>
            <a:r>
              <a:rPr lang="zh-CN" altLang="en-US" dirty="0"/>
              <a:t>生成对抗网络的训练无法达到理论上的最优解</a:t>
            </a:r>
            <a:endParaRPr lang="en-US" altLang="zh-CN" dirty="0"/>
          </a:p>
          <a:p>
            <a:pPr>
              <a:lnSpc>
                <a:spcPct val="150000"/>
              </a:lnSpc>
            </a:pPr>
            <a:endParaRPr lang="en-US" altLang="zh-CN" dirty="0"/>
          </a:p>
          <a:p>
            <a:pPr>
              <a:lnSpc>
                <a:spcPct val="150000"/>
              </a:lnSpc>
            </a:pPr>
            <a:r>
              <a:rPr lang="zh-CN" altLang="en-US" dirty="0"/>
              <a:t>自适应学习率算法被指出存在收敛性问题（</a:t>
            </a:r>
            <a:r>
              <a:rPr lang="en-US" altLang="zh-CN" dirty="0"/>
              <a:t>ICLR 2018</a:t>
            </a:r>
            <a:r>
              <a:rPr lang="zh-CN" altLang="en-US" dirty="0"/>
              <a:t> </a:t>
            </a:r>
            <a:r>
              <a:rPr lang="en-US" altLang="zh-CN" dirty="0"/>
              <a:t>Best Paper</a:t>
            </a:r>
            <a:r>
              <a:rPr lang="zh-CN" altLang="en-US" dirty="0"/>
              <a:t>）</a:t>
            </a:r>
            <a:endParaRPr lang="en-US" dirty="0"/>
          </a:p>
        </p:txBody>
      </p:sp>
      <p:sp>
        <p:nvSpPr>
          <p:cNvPr id="3" name="标题 2">
            <a:extLst>
              <a:ext uri="{FF2B5EF4-FFF2-40B4-BE49-F238E27FC236}">
                <a16:creationId xmlns:a16="http://schemas.microsoft.com/office/drawing/2014/main" id="{ABA931A1-8F27-45C2-9B9B-1EE2E0048A56}"/>
              </a:ext>
            </a:extLst>
          </p:cNvPr>
          <p:cNvSpPr>
            <a:spLocks noGrp="1"/>
          </p:cNvSpPr>
          <p:nvPr>
            <p:ph type="title"/>
          </p:nvPr>
        </p:nvSpPr>
        <p:spPr/>
        <p:txBody>
          <a:bodyPr/>
          <a:lstStyle/>
          <a:p>
            <a:r>
              <a:rPr lang="zh-CN" altLang="en-US" dirty="0"/>
              <a:t>研究背景</a:t>
            </a:r>
            <a:endParaRPr lang="en-US" dirty="0"/>
          </a:p>
        </p:txBody>
      </p:sp>
    </p:spTree>
    <p:extLst>
      <p:ext uri="{BB962C8B-B14F-4D97-AF65-F5344CB8AC3E}">
        <p14:creationId xmlns:p14="http://schemas.microsoft.com/office/powerpoint/2010/main" val="2880960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81FF6F4B-606C-4019-B6BE-B546ECEE4E47}"/>
              </a:ext>
            </a:extLst>
          </p:cNvPr>
          <p:cNvSpPr>
            <a:spLocks noGrp="1"/>
          </p:cNvSpPr>
          <p:nvPr>
            <p:ph sz="quarter" idx="10"/>
          </p:nvPr>
        </p:nvSpPr>
        <p:spPr/>
        <p:txBody>
          <a:bodyPr/>
          <a:lstStyle/>
          <a:p>
            <a:pPr>
              <a:lnSpc>
                <a:spcPct val="150000"/>
              </a:lnSpc>
            </a:pPr>
            <a:r>
              <a:rPr lang="zh-CN" altLang="en-US" dirty="0"/>
              <a:t>随机梯度下降：</a:t>
            </a:r>
            <a:r>
              <a:rPr lang="en-US" altLang="zh-CN" dirty="0"/>
              <a:t>SGD</a:t>
            </a:r>
          </a:p>
          <a:p>
            <a:endParaRPr lang="en-US" altLang="zh-CN" dirty="0"/>
          </a:p>
          <a:p>
            <a:endParaRPr lang="en-US" altLang="zh-CN" dirty="0"/>
          </a:p>
          <a:p>
            <a:r>
              <a:rPr lang="zh-CN" altLang="en-US" dirty="0"/>
              <a:t>自适应学习率算法：</a:t>
            </a:r>
            <a:r>
              <a:rPr lang="en-US" altLang="zh-CN" dirty="0"/>
              <a:t>Adam</a:t>
            </a:r>
            <a:r>
              <a:rPr lang="zh-CN" altLang="en-US" dirty="0"/>
              <a:t>等</a:t>
            </a:r>
            <a:endParaRPr lang="en-US" dirty="0"/>
          </a:p>
        </p:txBody>
      </p:sp>
      <p:sp>
        <p:nvSpPr>
          <p:cNvPr id="3" name="标题 2">
            <a:extLst>
              <a:ext uri="{FF2B5EF4-FFF2-40B4-BE49-F238E27FC236}">
                <a16:creationId xmlns:a16="http://schemas.microsoft.com/office/drawing/2014/main" id="{81B55119-FBDA-4ECD-B577-63BDBA63F53D}"/>
              </a:ext>
            </a:extLst>
          </p:cNvPr>
          <p:cNvSpPr>
            <a:spLocks noGrp="1"/>
          </p:cNvSpPr>
          <p:nvPr>
            <p:ph type="title"/>
          </p:nvPr>
        </p:nvSpPr>
        <p:spPr/>
        <p:txBody>
          <a:bodyPr/>
          <a:lstStyle/>
          <a:p>
            <a:r>
              <a:rPr lang="zh-CN" altLang="en-US" dirty="0"/>
              <a:t>预备知识</a:t>
            </a:r>
            <a:endParaRPr lang="en-US" dirty="0"/>
          </a:p>
        </p:txBody>
      </p:sp>
      <p:pic>
        <p:nvPicPr>
          <p:cNvPr id="5" name="图片 4">
            <a:extLst>
              <a:ext uri="{FF2B5EF4-FFF2-40B4-BE49-F238E27FC236}">
                <a16:creationId xmlns:a16="http://schemas.microsoft.com/office/drawing/2014/main" id="{88FCBF8C-D088-4B11-8520-DC0453EA284A}"/>
              </a:ext>
            </a:extLst>
          </p:cNvPr>
          <p:cNvPicPr>
            <a:picLocks noChangeAspect="1"/>
          </p:cNvPicPr>
          <p:nvPr/>
        </p:nvPicPr>
        <p:blipFill>
          <a:blip r:embed="rId2"/>
          <a:stretch>
            <a:fillRect/>
          </a:stretch>
        </p:blipFill>
        <p:spPr>
          <a:xfrm>
            <a:off x="4680106" y="2575112"/>
            <a:ext cx="3845850" cy="2597210"/>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C7C6DAD-9772-491F-85EA-7C71524499BE}"/>
                  </a:ext>
                </a:extLst>
              </p:cNvPr>
              <p:cNvSpPr txBox="1"/>
              <p:nvPr/>
            </p:nvSpPr>
            <p:spPr>
              <a:xfrm>
                <a:off x="1215185" y="2482064"/>
                <a:ext cx="235288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smtClean="0">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b="0" i="1" smtClean="0">
                              <a:latin typeface="Cambria Math" panose="02040503050406030204" pitchFamily="18" charset="0"/>
                            </a:rPr>
                            <m:t>𝑡</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𝑔</m:t>
                          </m:r>
                        </m:e>
                        <m:sub>
                          <m:r>
                            <a:rPr lang="en-US" altLang="zh-CN" sz="2400" b="0" i="1" smtClean="0">
                              <a:latin typeface="Cambria Math" panose="02040503050406030204" pitchFamily="18" charset="0"/>
                            </a:rPr>
                            <m:t>𝑡</m:t>
                          </m:r>
                        </m:sub>
                      </m:sSub>
                    </m:oMath>
                  </m:oMathPara>
                </a14:m>
                <a:endParaRPr lang="zh-CN" altLang="en-US" sz="2400" dirty="0"/>
              </a:p>
            </p:txBody>
          </p:sp>
        </mc:Choice>
        <mc:Fallback xmlns="">
          <p:sp>
            <p:nvSpPr>
              <p:cNvPr id="7" name="文本框 6">
                <a:extLst>
                  <a:ext uri="{FF2B5EF4-FFF2-40B4-BE49-F238E27FC236}">
                    <a16:creationId xmlns:a16="http://schemas.microsoft.com/office/drawing/2014/main" id="{3C7C6DAD-9772-491F-85EA-7C71524499BE}"/>
                  </a:ext>
                </a:extLst>
              </p:cNvPr>
              <p:cNvSpPr txBox="1">
                <a:spLocks noRot="1" noChangeAspect="1" noMove="1" noResize="1" noEditPoints="1" noAdjustHandles="1" noChangeArrowheads="1" noChangeShapeType="1" noTextEdit="1"/>
              </p:cNvSpPr>
              <p:nvPr/>
            </p:nvSpPr>
            <p:spPr>
              <a:xfrm>
                <a:off x="1215185" y="2482064"/>
                <a:ext cx="2352887" cy="369332"/>
              </a:xfrm>
              <a:prstGeom prst="rect">
                <a:avLst/>
              </a:prstGeom>
              <a:blipFill>
                <a:blip r:embed="rId3"/>
                <a:stretch>
                  <a:fillRect l="-2073"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34069F1D-66EB-447E-9C5C-6DF603765CF3}"/>
                  </a:ext>
                </a:extLst>
              </p:cNvPr>
              <p:cNvSpPr txBox="1"/>
              <p:nvPr/>
            </p:nvSpPr>
            <p:spPr>
              <a:xfrm>
                <a:off x="1220503" y="3853852"/>
                <a:ext cx="2592954" cy="7171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smtClean="0">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b="0" i="1" smtClean="0">
                              <a:latin typeface="Cambria Math" panose="02040503050406030204" pitchFamily="18" charset="0"/>
                            </a:rPr>
                            <m:t>𝑡</m:t>
                          </m:r>
                        </m:sub>
                      </m:sSub>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b="0" i="1" smtClean="0">
                                  <a:latin typeface="Cambria Math" panose="02040503050406030204" pitchFamily="18" charset="0"/>
                                </a:rPr>
                                <m:t>𝑡</m:t>
                              </m:r>
                            </m:sub>
                          </m:sSub>
                        </m:num>
                        <m:den>
                          <m:rad>
                            <m:radPr>
                              <m:degHide m:val="on"/>
                              <m:ctrlPr>
                                <a:rPr lang="en-US" altLang="zh-CN" sz="2400" i="1">
                                  <a:latin typeface="Cambria Math" panose="02040503050406030204" pitchFamily="18" charset="0"/>
                                </a:rPr>
                              </m:ctrlPr>
                            </m:radPr>
                            <m:deg/>
                            <m:e>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𝑡</m:t>
                                  </m:r>
                                </m:sub>
                              </m:sSub>
                            </m:e>
                          </m:rad>
                        </m:den>
                      </m:f>
                    </m:oMath>
                  </m:oMathPara>
                </a14:m>
                <a:endParaRPr lang="zh-CN" altLang="en-US" sz="2400" dirty="0"/>
              </a:p>
            </p:txBody>
          </p:sp>
        </mc:Choice>
        <mc:Fallback xmlns="">
          <p:sp>
            <p:nvSpPr>
              <p:cNvPr id="8" name="文本框 7">
                <a:extLst>
                  <a:ext uri="{FF2B5EF4-FFF2-40B4-BE49-F238E27FC236}">
                    <a16:creationId xmlns:a16="http://schemas.microsoft.com/office/drawing/2014/main" id="{34069F1D-66EB-447E-9C5C-6DF603765CF3}"/>
                  </a:ext>
                </a:extLst>
              </p:cNvPr>
              <p:cNvSpPr txBox="1">
                <a:spLocks noRot="1" noChangeAspect="1" noMove="1" noResize="1" noEditPoints="1" noAdjustHandles="1" noChangeArrowheads="1" noChangeShapeType="1" noTextEdit="1"/>
              </p:cNvSpPr>
              <p:nvPr/>
            </p:nvSpPr>
            <p:spPr>
              <a:xfrm>
                <a:off x="1220503" y="3853852"/>
                <a:ext cx="2592954" cy="717184"/>
              </a:xfrm>
              <a:prstGeom prst="rect">
                <a:avLst/>
              </a:prstGeom>
              <a:blipFill>
                <a:blip r:embed="rId4"/>
                <a:stretch>
                  <a:fillRect/>
                </a:stretch>
              </a:blipFill>
            </p:spPr>
            <p:txBody>
              <a:bodyPr/>
              <a:lstStyle/>
              <a:p>
                <a:r>
                  <a:rPr lang="en-US">
                    <a:noFill/>
                  </a:rPr>
                  <a:t> </a:t>
                </a:r>
              </a:p>
            </p:txBody>
          </p:sp>
        </mc:Fallback>
      </mc:AlternateContent>
      <p:grpSp>
        <p:nvGrpSpPr>
          <p:cNvPr id="12" name="组合 11">
            <a:extLst>
              <a:ext uri="{FF2B5EF4-FFF2-40B4-BE49-F238E27FC236}">
                <a16:creationId xmlns:a16="http://schemas.microsoft.com/office/drawing/2014/main" id="{3E0E480A-3385-42FE-9E75-A6C336A55FF0}"/>
              </a:ext>
            </a:extLst>
          </p:cNvPr>
          <p:cNvGrpSpPr/>
          <p:nvPr/>
        </p:nvGrpSpPr>
        <p:grpSpPr>
          <a:xfrm>
            <a:off x="1002106" y="5019944"/>
            <a:ext cx="3461789" cy="862456"/>
            <a:chOff x="1023457" y="5395255"/>
            <a:chExt cx="3461789" cy="862456"/>
          </a:xfrm>
        </p:grpSpPr>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1BFAB618-1C18-49B0-9DF2-7BBFC6CC3CDA}"/>
                    </a:ext>
                  </a:extLst>
                </p:cNvPr>
                <p:cNvSpPr/>
                <p:nvPr/>
              </p:nvSpPr>
              <p:spPr>
                <a:xfrm>
                  <a:off x="1236536" y="5395255"/>
                  <a:ext cx="3248710" cy="400110"/>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𝑚</m:t>
                            </m:r>
                          </m:e>
                          <m:sub>
                            <m:r>
                              <a:rPr lang="en-US" altLang="zh-CN" sz="2000" i="1">
                                <a:latin typeface="Cambria Math" panose="02040503050406030204" pitchFamily="18" charset="0"/>
                                <a:ea typeface="Cambria Math" panose="02040503050406030204" pitchFamily="18" charset="0"/>
                              </a:rPr>
                              <m:t>𝑡</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zh-CN" altLang="en-US" sz="2000" i="1">
                                <a:latin typeface="Cambria Math" panose="02040503050406030204" pitchFamily="18" charset="0"/>
                                <a:ea typeface="Cambria Math" panose="02040503050406030204" pitchFamily="18" charset="0"/>
                              </a:rPr>
                              <m:t>𝛽</m:t>
                            </m:r>
                          </m:e>
                          <m:sub>
                            <m:r>
                              <a:rPr lang="en-US" altLang="zh-CN" sz="2000" i="1">
                                <a:latin typeface="Cambria Math" panose="02040503050406030204" pitchFamily="18" charset="0"/>
                                <a:ea typeface="Cambria Math" panose="02040503050406030204" pitchFamily="18" charset="0"/>
                              </a:rPr>
                              <m:t>1</m:t>
                            </m:r>
                          </m:sub>
                        </m:sSub>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𝑚</m:t>
                            </m:r>
                          </m:e>
                          <m:sub>
                            <m:r>
                              <a:rPr lang="en-US" altLang="zh-CN" sz="2000" i="1">
                                <a:latin typeface="Cambria Math" panose="02040503050406030204" pitchFamily="18" charset="0"/>
                                <a:ea typeface="Cambria Math" panose="02040503050406030204" pitchFamily="18" charset="0"/>
                              </a:rPr>
                              <m:t>𝑡</m:t>
                            </m:r>
                            <m:r>
                              <a:rPr lang="en-US" altLang="zh-CN" sz="2000" i="1">
                                <a:latin typeface="Cambria Math" panose="02040503050406030204" pitchFamily="18" charset="0"/>
                                <a:ea typeface="Cambria Math" panose="02040503050406030204" pitchFamily="18" charset="0"/>
                              </a:rPr>
                              <m:t>−1</m:t>
                            </m:r>
                          </m:sub>
                        </m:sSub>
                        <m:r>
                          <a:rPr lang="en-US" altLang="zh-CN" sz="2000" i="1">
                            <a:latin typeface="Cambria Math" panose="02040503050406030204" pitchFamily="18" charset="0"/>
                            <a:ea typeface="Cambria Math" panose="02040503050406030204" pitchFamily="18" charset="0"/>
                          </a:rPr>
                          <m:t>+(1−</m:t>
                        </m:r>
                        <m:sSub>
                          <m:sSubPr>
                            <m:ctrlPr>
                              <a:rPr lang="en-US" altLang="zh-CN" sz="2000" i="1">
                                <a:latin typeface="Cambria Math" panose="02040503050406030204" pitchFamily="18" charset="0"/>
                                <a:ea typeface="Cambria Math" panose="02040503050406030204" pitchFamily="18" charset="0"/>
                              </a:rPr>
                            </m:ctrlPr>
                          </m:sSubPr>
                          <m:e>
                            <m:r>
                              <a:rPr lang="zh-CN" altLang="en-US" sz="2000" i="1">
                                <a:latin typeface="Cambria Math" panose="02040503050406030204" pitchFamily="18" charset="0"/>
                                <a:ea typeface="Cambria Math" panose="02040503050406030204" pitchFamily="18" charset="0"/>
                              </a:rPr>
                              <m:t>𝛽</m:t>
                            </m:r>
                          </m:e>
                          <m:sub>
                            <m:r>
                              <a:rPr lang="en-US" altLang="zh-CN" sz="2000" i="1">
                                <a:latin typeface="Cambria Math" panose="02040503050406030204" pitchFamily="18" charset="0"/>
                                <a:ea typeface="Cambria Math" panose="02040503050406030204" pitchFamily="18" charset="0"/>
                              </a:rPr>
                              <m:t>1</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𝑔</m:t>
                            </m:r>
                          </m:e>
                          <m:sub>
                            <m:r>
                              <a:rPr lang="en-US" altLang="zh-CN" sz="2000" i="1">
                                <a:latin typeface="Cambria Math" panose="02040503050406030204" pitchFamily="18" charset="0"/>
                                <a:ea typeface="Cambria Math" panose="02040503050406030204" pitchFamily="18" charset="0"/>
                              </a:rPr>
                              <m:t>𝑡</m:t>
                            </m:r>
                          </m:sub>
                        </m:sSub>
                        <m:r>
                          <m:rPr>
                            <m:nor/>
                          </m:rPr>
                          <a:rPr lang="zh-CN" altLang="en-US" sz="2000" dirty="0"/>
                          <m:t> </m:t>
                        </m:r>
                      </m:oMath>
                    </m:oMathPara>
                  </a14:m>
                  <a:endParaRPr lang="zh-CN" altLang="en-US" sz="2000" dirty="0"/>
                </a:p>
              </p:txBody>
            </p:sp>
          </mc:Choice>
          <mc:Fallback xmlns="">
            <p:sp>
              <p:nvSpPr>
                <p:cNvPr id="9" name="矩形 8">
                  <a:extLst>
                    <a:ext uri="{FF2B5EF4-FFF2-40B4-BE49-F238E27FC236}">
                      <a16:creationId xmlns:a16="http://schemas.microsoft.com/office/drawing/2014/main" id="{1BFAB618-1C18-49B0-9DF2-7BBFC6CC3CDA}"/>
                    </a:ext>
                  </a:extLst>
                </p:cNvPr>
                <p:cNvSpPr>
                  <a:spLocks noRot="1" noChangeAspect="1" noMove="1" noResize="1" noEditPoints="1" noAdjustHandles="1" noChangeArrowheads="1" noChangeShapeType="1" noTextEdit="1"/>
                </p:cNvSpPr>
                <p:nvPr/>
              </p:nvSpPr>
              <p:spPr>
                <a:xfrm>
                  <a:off x="1236536" y="5395255"/>
                  <a:ext cx="3248710" cy="400110"/>
                </a:xfrm>
                <a:prstGeom prst="rect">
                  <a:avLst/>
                </a:prstGeom>
                <a:blipFill>
                  <a:blip r:embed="rId5"/>
                  <a:stretch>
                    <a:fillRect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A856A937-F11A-46D5-8E65-034059062D05}"/>
                    </a:ext>
                  </a:extLst>
                </p:cNvPr>
                <p:cNvSpPr/>
                <p:nvPr/>
              </p:nvSpPr>
              <p:spPr>
                <a:xfrm>
                  <a:off x="1236536" y="5855550"/>
                  <a:ext cx="3140347" cy="402161"/>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𝑣</m:t>
                            </m:r>
                          </m:e>
                          <m:sub>
                            <m:r>
                              <a:rPr lang="en-US" altLang="zh-CN" sz="2000" i="1">
                                <a:latin typeface="Cambria Math" panose="02040503050406030204" pitchFamily="18" charset="0"/>
                                <a:ea typeface="Cambria Math" panose="02040503050406030204" pitchFamily="18" charset="0"/>
                              </a:rPr>
                              <m:t>𝑡</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zh-CN" altLang="en-US" sz="2000" i="1">
                                <a:latin typeface="Cambria Math" panose="02040503050406030204" pitchFamily="18" charset="0"/>
                                <a:ea typeface="Cambria Math" panose="02040503050406030204" pitchFamily="18" charset="0"/>
                              </a:rPr>
                              <m:t>𝛽</m:t>
                            </m:r>
                          </m:e>
                          <m:sub>
                            <m:r>
                              <a:rPr lang="en-US" altLang="zh-CN" sz="2000" i="1">
                                <a:latin typeface="Cambria Math" panose="02040503050406030204" pitchFamily="18" charset="0"/>
                                <a:ea typeface="Cambria Math" panose="02040503050406030204" pitchFamily="18" charset="0"/>
                              </a:rPr>
                              <m:t>2</m:t>
                            </m:r>
                          </m:sub>
                        </m:sSub>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𝑣</m:t>
                            </m:r>
                          </m:e>
                          <m:sub>
                            <m:r>
                              <a:rPr lang="en-US" altLang="zh-CN" sz="2000" i="1">
                                <a:latin typeface="Cambria Math" panose="02040503050406030204" pitchFamily="18" charset="0"/>
                                <a:ea typeface="Cambria Math" panose="02040503050406030204" pitchFamily="18" charset="0"/>
                              </a:rPr>
                              <m:t>𝑡</m:t>
                            </m:r>
                            <m:r>
                              <a:rPr lang="en-US" altLang="zh-CN" sz="2000" i="1">
                                <a:latin typeface="Cambria Math" panose="02040503050406030204" pitchFamily="18" charset="0"/>
                                <a:ea typeface="Cambria Math" panose="02040503050406030204" pitchFamily="18" charset="0"/>
                              </a:rPr>
                              <m:t>−1</m:t>
                            </m:r>
                          </m:sub>
                        </m:sSub>
                        <m:r>
                          <a:rPr lang="en-US" altLang="zh-CN" sz="2000" i="1">
                            <a:latin typeface="Cambria Math" panose="02040503050406030204" pitchFamily="18" charset="0"/>
                            <a:ea typeface="Cambria Math" panose="02040503050406030204" pitchFamily="18" charset="0"/>
                          </a:rPr>
                          <m:t>+(1−</m:t>
                        </m:r>
                        <m:sSub>
                          <m:sSubPr>
                            <m:ctrlPr>
                              <a:rPr lang="en-US" altLang="zh-CN" sz="2000" i="1">
                                <a:latin typeface="Cambria Math" panose="02040503050406030204" pitchFamily="18" charset="0"/>
                                <a:ea typeface="Cambria Math" panose="02040503050406030204" pitchFamily="18" charset="0"/>
                              </a:rPr>
                            </m:ctrlPr>
                          </m:sSubPr>
                          <m:e>
                            <m:r>
                              <a:rPr lang="zh-CN" altLang="en-US" sz="2000" i="1">
                                <a:latin typeface="Cambria Math" panose="02040503050406030204" pitchFamily="18" charset="0"/>
                                <a:ea typeface="Cambria Math" panose="02040503050406030204" pitchFamily="18" charset="0"/>
                              </a:rPr>
                              <m:t>𝛽</m:t>
                            </m:r>
                          </m:e>
                          <m:sub>
                            <m:r>
                              <a:rPr lang="en-US" altLang="zh-CN" sz="2000" i="1">
                                <a:latin typeface="Cambria Math" panose="02040503050406030204" pitchFamily="18" charset="0"/>
                                <a:ea typeface="Cambria Math" panose="02040503050406030204" pitchFamily="18" charset="0"/>
                              </a:rPr>
                              <m:t>2</m:t>
                            </m:r>
                          </m:sub>
                        </m:sSub>
                        <m:r>
                          <a:rPr lang="en-US" altLang="zh-CN" sz="2000" i="1">
                            <a:latin typeface="Cambria Math" panose="02040503050406030204" pitchFamily="18" charset="0"/>
                            <a:ea typeface="Cambria Math" panose="02040503050406030204" pitchFamily="18" charset="0"/>
                          </a:rPr>
                          <m:t>)</m:t>
                        </m:r>
                        <m:sSubSup>
                          <m:sSubSupPr>
                            <m:ctrlPr>
                              <a:rPr lang="en-US" altLang="zh-CN" sz="2000" i="1">
                                <a:latin typeface="Cambria Math" panose="02040503050406030204" pitchFamily="18" charset="0"/>
                                <a:ea typeface="Cambria Math" panose="02040503050406030204" pitchFamily="18" charset="0"/>
                              </a:rPr>
                            </m:ctrlPr>
                          </m:sSubSupPr>
                          <m:e>
                            <m:r>
                              <a:rPr lang="en-US" altLang="zh-CN" sz="2000" i="1">
                                <a:latin typeface="Cambria Math" panose="02040503050406030204" pitchFamily="18" charset="0"/>
                                <a:ea typeface="Cambria Math" panose="02040503050406030204" pitchFamily="18" charset="0"/>
                              </a:rPr>
                              <m:t>𝑔</m:t>
                            </m:r>
                          </m:e>
                          <m:sub>
                            <m:r>
                              <a:rPr lang="en-US" altLang="zh-CN" sz="2000" i="1">
                                <a:latin typeface="Cambria Math" panose="02040503050406030204" pitchFamily="18" charset="0"/>
                                <a:ea typeface="Cambria Math" panose="02040503050406030204" pitchFamily="18" charset="0"/>
                              </a:rPr>
                              <m:t>𝑡</m:t>
                            </m:r>
                          </m:sub>
                          <m:sup>
                            <m:r>
                              <a:rPr lang="en-US" altLang="zh-CN" sz="2000" i="1">
                                <a:latin typeface="Cambria Math" panose="02040503050406030204" pitchFamily="18" charset="0"/>
                                <a:ea typeface="Cambria Math" panose="02040503050406030204" pitchFamily="18" charset="0"/>
                              </a:rPr>
                              <m:t>2</m:t>
                            </m:r>
                          </m:sup>
                        </m:sSubSup>
                        <m:r>
                          <m:rPr>
                            <m:nor/>
                          </m:rPr>
                          <a:rPr lang="zh-CN" altLang="en-US" sz="2000" dirty="0"/>
                          <m:t> </m:t>
                        </m:r>
                      </m:oMath>
                    </m:oMathPara>
                  </a14:m>
                  <a:endParaRPr lang="zh-CN" altLang="en-US" sz="2000" dirty="0"/>
                </a:p>
              </p:txBody>
            </p:sp>
          </mc:Choice>
          <mc:Fallback xmlns="">
            <p:sp>
              <p:nvSpPr>
                <p:cNvPr id="10" name="矩形 9">
                  <a:extLst>
                    <a:ext uri="{FF2B5EF4-FFF2-40B4-BE49-F238E27FC236}">
                      <a16:creationId xmlns:a16="http://schemas.microsoft.com/office/drawing/2014/main" id="{A856A937-F11A-46D5-8E65-034059062D05}"/>
                    </a:ext>
                  </a:extLst>
                </p:cNvPr>
                <p:cNvSpPr>
                  <a:spLocks noRot="1" noChangeAspect="1" noMove="1" noResize="1" noEditPoints="1" noAdjustHandles="1" noChangeArrowheads="1" noChangeShapeType="1" noTextEdit="1"/>
                </p:cNvSpPr>
                <p:nvPr/>
              </p:nvSpPr>
              <p:spPr>
                <a:xfrm>
                  <a:off x="1236536" y="5855550"/>
                  <a:ext cx="3140347" cy="402161"/>
                </a:xfrm>
                <a:prstGeom prst="rect">
                  <a:avLst/>
                </a:prstGeom>
                <a:blipFill>
                  <a:blip r:embed="rId6"/>
                  <a:stretch>
                    <a:fillRect b="-15152"/>
                  </a:stretch>
                </a:blipFill>
              </p:spPr>
              <p:txBody>
                <a:bodyPr/>
                <a:lstStyle/>
                <a:p>
                  <a:r>
                    <a:rPr lang="en-US">
                      <a:noFill/>
                    </a:rPr>
                    <a:t> </a:t>
                  </a:r>
                </a:p>
              </p:txBody>
            </p:sp>
          </mc:Fallback>
        </mc:AlternateContent>
        <p:sp>
          <p:nvSpPr>
            <p:cNvPr id="11" name="左大括号 10">
              <a:extLst>
                <a:ext uri="{FF2B5EF4-FFF2-40B4-BE49-F238E27FC236}">
                  <a16:creationId xmlns:a16="http://schemas.microsoft.com/office/drawing/2014/main" id="{DBAE6A79-7F12-4AF3-BE49-BB65337B08AE}"/>
                </a:ext>
              </a:extLst>
            </p:cNvPr>
            <p:cNvSpPr/>
            <p:nvPr/>
          </p:nvSpPr>
          <p:spPr>
            <a:xfrm>
              <a:off x="1023457" y="5561901"/>
              <a:ext cx="134224" cy="56206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4203869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C376F511-9814-473C-8C12-C40C4D47563D}"/>
                  </a:ext>
                </a:extLst>
              </p:cNvPr>
              <p:cNvSpPr>
                <a:spLocks noGrp="1"/>
              </p:cNvSpPr>
              <p:nvPr>
                <p:ph sz="quarter" idx="10"/>
              </p:nvPr>
            </p:nvSpPr>
            <p:spPr/>
            <p:txBody>
              <a:bodyPr/>
              <a:lstStyle/>
              <a:p>
                <a:pPr>
                  <a:lnSpc>
                    <a:spcPct val="150000"/>
                  </a:lnSpc>
                </a:pPr>
                <a:r>
                  <a:rPr lang="zh-CN" altLang="en-US" dirty="0"/>
                  <a:t>不收敛性的原因</a:t>
                </a:r>
                <a:endParaRPr lang="en-US" altLang="zh-CN" dirty="0"/>
              </a:p>
              <a:p>
                <a:pPr lvl="1"/>
                <a:endParaRPr lang="en-US" altLang="zh-CN" dirty="0"/>
              </a:p>
              <a:p>
                <a:pPr lvl="1"/>
                <a:r>
                  <a:rPr lang="zh-CN" altLang="en-US" dirty="0"/>
                  <a:t>二阶项</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𝑡</m:t>
                        </m:r>
                      </m:sub>
                    </m:sSub>
                  </m:oMath>
                </a14:m>
                <a:r>
                  <a:rPr lang="zh-CN" altLang="en-US" dirty="0"/>
                  <a:t>和梯度</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𝑡</m:t>
                        </m:r>
                      </m:sub>
                    </m:sSub>
                  </m:oMath>
                </a14:m>
                <a:r>
                  <a:rPr lang="zh-CN" altLang="en-US" dirty="0"/>
                  <a:t>的正相关性是其不收敛问题的根源</a:t>
                </a:r>
                <a:endParaRPr lang="en-US" altLang="zh-CN" dirty="0"/>
              </a:p>
              <a:p>
                <a:pPr lvl="1"/>
                <a:endParaRPr lang="en-US" altLang="zh-CN" dirty="0"/>
              </a:p>
              <a:p>
                <a:pPr lvl="1"/>
                <a:r>
                  <a:rPr lang="zh-CN" altLang="en-US" dirty="0"/>
                  <a:t>导致梯度的更新步长存在偏向性</a:t>
                </a:r>
                <a:endParaRPr lang="en-US" altLang="zh-CN" dirty="0"/>
              </a:p>
              <a:p>
                <a:pPr lvl="2"/>
                <a:r>
                  <a:rPr lang="zh-CN" altLang="en-US" dirty="0"/>
                  <a:t>数值较大的梯度，步长倾向于较小</a:t>
                </a:r>
                <a:endParaRPr lang="en-US" altLang="zh-CN" dirty="0"/>
              </a:p>
              <a:p>
                <a:pPr lvl="2"/>
                <a:r>
                  <a:rPr lang="zh-CN" altLang="en-US" dirty="0"/>
                  <a:t>数值较小的梯度，步长倾向于较大</a:t>
                </a:r>
                <a:endParaRPr lang="en-US" altLang="zh-CN" dirty="0"/>
              </a:p>
              <a:p>
                <a:pPr lvl="2"/>
                <a:endParaRPr lang="en-US" dirty="0"/>
              </a:p>
              <a:p>
                <a:pPr lvl="2"/>
                <a:endParaRPr lang="en-US" dirty="0"/>
              </a:p>
              <a:p>
                <a:pPr lvl="1"/>
                <a:endParaRPr lang="en-US" dirty="0"/>
              </a:p>
            </p:txBody>
          </p:sp>
        </mc:Choice>
        <mc:Fallback xmlns="">
          <p:sp>
            <p:nvSpPr>
              <p:cNvPr id="2" name="内容占位符 1">
                <a:extLst>
                  <a:ext uri="{FF2B5EF4-FFF2-40B4-BE49-F238E27FC236}">
                    <a16:creationId xmlns:a16="http://schemas.microsoft.com/office/drawing/2014/main" id="{C376F511-9814-473C-8C12-C40C4D47563D}"/>
                  </a:ext>
                </a:extLst>
              </p:cNvPr>
              <p:cNvSpPr>
                <a:spLocks noGrp="1" noRot="1" noChangeAspect="1" noMove="1" noResize="1" noEditPoints="1" noAdjustHandles="1" noChangeArrowheads="1" noChangeShapeType="1" noTextEdit="1"/>
              </p:cNvSpPr>
              <p:nvPr>
                <p:ph sz="quarter" idx="10"/>
              </p:nvPr>
            </p:nvSpPr>
            <p:spPr>
              <a:blipFill>
                <a:blip r:embed="rId2"/>
                <a:stretch>
                  <a:fillRect l="-801"/>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230A46F6-5D7B-4F12-AE96-B7B1B4BE77FF}"/>
              </a:ext>
            </a:extLst>
          </p:cNvPr>
          <p:cNvSpPr>
            <a:spLocks noGrp="1"/>
          </p:cNvSpPr>
          <p:nvPr>
            <p:ph type="title"/>
          </p:nvPr>
        </p:nvSpPr>
        <p:spPr/>
        <p:txBody>
          <a:bodyPr/>
          <a:lstStyle/>
          <a:p>
            <a:r>
              <a:rPr lang="zh-CN" altLang="en-US" dirty="0"/>
              <a:t>主要结论</a:t>
            </a:r>
            <a:endParaRPr lang="en-US"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DA6D96C-633D-480D-B033-AD70F0D562EB}"/>
                  </a:ext>
                </a:extLst>
              </p:cNvPr>
              <p:cNvSpPr/>
              <p:nvPr/>
            </p:nvSpPr>
            <p:spPr>
              <a:xfrm>
                <a:off x="5409681" y="5080298"/>
                <a:ext cx="3140347" cy="402161"/>
              </a:xfrm>
              <a:prstGeom prst="rect">
                <a:avLst/>
              </a:prstGeom>
              <a:ln>
                <a:solidFill>
                  <a:schemeClr val="bg2"/>
                </a:solidFill>
              </a:ln>
            </p:spPr>
            <p:txBody>
              <a:bodyPr wrap="none">
                <a:spAutoFit/>
              </a:bodyPr>
              <a:lstStyle/>
              <a:p>
                <a:pPr/>
                <a14:m>
                  <m:oMathPara xmlns:m="http://schemas.openxmlformats.org/officeDocument/2006/math">
                    <m:oMathParaPr>
                      <m:jc m:val="left"/>
                    </m:oMathParaPr>
                    <m:oMath xmlns:m="http://schemas.openxmlformats.org/officeDocument/2006/math">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𝑣</m:t>
                          </m:r>
                        </m:e>
                        <m:sub>
                          <m:r>
                            <a:rPr lang="en-US" altLang="zh-CN" sz="2000" i="1">
                              <a:latin typeface="Cambria Math" panose="02040503050406030204" pitchFamily="18" charset="0"/>
                              <a:ea typeface="Cambria Math" panose="02040503050406030204" pitchFamily="18" charset="0"/>
                            </a:rPr>
                            <m:t>𝑡</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zh-CN" altLang="en-US" sz="2000" i="1">
                              <a:latin typeface="Cambria Math" panose="02040503050406030204" pitchFamily="18" charset="0"/>
                              <a:ea typeface="Cambria Math" panose="02040503050406030204" pitchFamily="18" charset="0"/>
                            </a:rPr>
                            <m:t>𝛽</m:t>
                          </m:r>
                        </m:e>
                        <m:sub>
                          <m:r>
                            <a:rPr lang="en-US" altLang="zh-CN" sz="2000" i="1">
                              <a:latin typeface="Cambria Math" panose="02040503050406030204" pitchFamily="18" charset="0"/>
                              <a:ea typeface="Cambria Math" panose="02040503050406030204" pitchFamily="18" charset="0"/>
                            </a:rPr>
                            <m:t>2</m:t>
                          </m:r>
                        </m:sub>
                      </m:sSub>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𝑣</m:t>
                          </m:r>
                        </m:e>
                        <m:sub>
                          <m:r>
                            <a:rPr lang="en-US" altLang="zh-CN" sz="2000" i="1">
                              <a:latin typeface="Cambria Math" panose="02040503050406030204" pitchFamily="18" charset="0"/>
                              <a:ea typeface="Cambria Math" panose="02040503050406030204" pitchFamily="18" charset="0"/>
                            </a:rPr>
                            <m:t>𝑡</m:t>
                          </m:r>
                          <m:r>
                            <a:rPr lang="en-US" altLang="zh-CN" sz="2000" i="1">
                              <a:latin typeface="Cambria Math" panose="02040503050406030204" pitchFamily="18" charset="0"/>
                              <a:ea typeface="Cambria Math" panose="02040503050406030204" pitchFamily="18" charset="0"/>
                            </a:rPr>
                            <m:t>−1</m:t>
                          </m:r>
                        </m:sub>
                      </m:sSub>
                      <m:r>
                        <a:rPr lang="en-US" altLang="zh-CN" sz="2000" i="1">
                          <a:latin typeface="Cambria Math" panose="02040503050406030204" pitchFamily="18" charset="0"/>
                          <a:ea typeface="Cambria Math" panose="02040503050406030204" pitchFamily="18" charset="0"/>
                        </a:rPr>
                        <m:t>+(1−</m:t>
                      </m:r>
                      <m:sSub>
                        <m:sSubPr>
                          <m:ctrlPr>
                            <a:rPr lang="en-US" altLang="zh-CN" sz="2000" i="1">
                              <a:latin typeface="Cambria Math" panose="02040503050406030204" pitchFamily="18" charset="0"/>
                              <a:ea typeface="Cambria Math" panose="02040503050406030204" pitchFamily="18" charset="0"/>
                            </a:rPr>
                          </m:ctrlPr>
                        </m:sSubPr>
                        <m:e>
                          <m:r>
                            <a:rPr lang="zh-CN" altLang="en-US" sz="2000" i="1">
                              <a:latin typeface="Cambria Math" panose="02040503050406030204" pitchFamily="18" charset="0"/>
                              <a:ea typeface="Cambria Math" panose="02040503050406030204" pitchFamily="18" charset="0"/>
                            </a:rPr>
                            <m:t>𝛽</m:t>
                          </m:r>
                        </m:e>
                        <m:sub>
                          <m:r>
                            <a:rPr lang="en-US" altLang="zh-CN" sz="2000" i="1">
                              <a:latin typeface="Cambria Math" panose="02040503050406030204" pitchFamily="18" charset="0"/>
                              <a:ea typeface="Cambria Math" panose="02040503050406030204" pitchFamily="18" charset="0"/>
                            </a:rPr>
                            <m:t>2</m:t>
                          </m:r>
                        </m:sub>
                      </m:sSub>
                      <m:r>
                        <a:rPr lang="en-US" altLang="zh-CN" sz="2000" i="1">
                          <a:latin typeface="Cambria Math" panose="02040503050406030204" pitchFamily="18" charset="0"/>
                          <a:ea typeface="Cambria Math" panose="02040503050406030204" pitchFamily="18" charset="0"/>
                        </a:rPr>
                        <m:t>)</m:t>
                      </m:r>
                      <m:sSubSup>
                        <m:sSubSupPr>
                          <m:ctrlPr>
                            <a:rPr lang="en-US" altLang="zh-CN" sz="2000" i="1">
                              <a:latin typeface="Cambria Math" panose="02040503050406030204" pitchFamily="18" charset="0"/>
                              <a:ea typeface="Cambria Math" panose="02040503050406030204" pitchFamily="18" charset="0"/>
                            </a:rPr>
                          </m:ctrlPr>
                        </m:sSubSupPr>
                        <m:e>
                          <m:r>
                            <a:rPr lang="en-US" altLang="zh-CN" sz="2000" i="1">
                              <a:latin typeface="Cambria Math" panose="02040503050406030204" pitchFamily="18" charset="0"/>
                              <a:ea typeface="Cambria Math" panose="02040503050406030204" pitchFamily="18" charset="0"/>
                            </a:rPr>
                            <m:t>𝑔</m:t>
                          </m:r>
                        </m:e>
                        <m:sub>
                          <m:r>
                            <a:rPr lang="en-US" altLang="zh-CN" sz="2000" i="1">
                              <a:latin typeface="Cambria Math" panose="02040503050406030204" pitchFamily="18" charset="0"/>
                              <a:ea typeface="Cambria Math" panose="02040503050406030204" pitchFamily="18" charset="0"/>
                            </a:rPr>
                            <m:t>𝑡</m:t>
                          </m:r>
                        </m:sub>
                        <m:sup>
                          <m:r>
                            <a:rPr lang="en-US" altLang="zh-CN" sz="2000" i="1">
                              <a:latin typeface="Cambria Math" panose="02040503050406030204" pitchFamily="18" charset="0"/>
                              <a:ea typeface="Cambria Math" panose="02040503050406030204" pitchFamily="18" charset="0"/>
                            </a:rPr>
                            <m:t>2</m:t>
                          </m:r>
                        </m:sup>
                      </m:sSubSup>
                      <m:r>
                        <m:rPr>
                          <m:nor/>
                        </m:rPr>
                        <a:rPr lang="zh-CN" altLang="en-US" sz="2000" dirty="0"/>
                        <m:t> </m:t>
                      </m:r>
                    </m:oMath>
                  </m:oMathPara>
                </a14:m>
                <a:endParaRPr lang="zh-CN" altLang="en-US" sz="2000" dirty="0"/>
              </a:p>
            </p:txBody>
          </p:sp>
        </mc:Choice>
        <mc:Fallback xmlns="">
          <p:sp>
            <p:nvSpPr>
              <p:cNvPr id="4" name="矩形 3">
                <a:extLst>
                  <a:ext uri="{FF2B5EF4-FFF2-40B4-BE49-F238E27FC236}">
                    <a16:creationId xmlns:a16="http://schemas.microsoft.com/office/drawing/2014/main" id="{5DA6D96C-633D-480D-B033-AD70F0D562EB}"/>
                  </a:ext>
                </a:extLst>
              </p:cNvPr>
              <p:cNvSpPr>
                <a:spLocks noRot="1" noChangeAspect="1" noMove="1" noResize="1" noEditPoints="1" noAdjustHandles="1" noChangeArrowheads="1" noChangeShapeType="1" noTextEdit="1"/>
              </p:cNvSpPr>
              <p:nvPr/>
            </p:nvSpPr>
            <p:spPr>
              <a:xfrm>
                <a:off x="5409681" y="5080298"/>
                <a:ext cx="3140347" cy="402161"/>
              </a:xfrm>
              <a:prstGeom prst="rect">
                <a:avLst/>
              </a:prstGeom>
              <a:blipFill>
                <a:blip r:embed="rId3"/>
                <a:stretch>
                  <a:fillRect b="-14706"/>
                </a:stretch>
              </a:blipFill>
              <a:ln>
                <a:solidFill>
                  <a:schemeClr val="bg2"/>
                </a:solidFill>
              </a:ln>
            </p:spPr>
            <p:txBody>
              <a:bodyPr/>
              <a:lstStyle/>
              <a:p>
                <a:r>
                  <a:rPr lang="zh-CN" altLang="en-US">
                    <a:noFill/>
                  </a:rPr>
                  <a:t> </a:t>
                </a:r>
              </a:p>
            </p:txBody>
          </p:sp>
        </mc:Fallback>
      </mc:AlternateContent>
    </p:spTree>
    <p:extLst>
      <p:ext uri="{BB962C8B-B14F-4D97-AF65-F5344CB8AC3E}">
        <p14:creationId xmlns:p14="http://schemas.microsoft.com/office/powerpoint/2010/main" val="6047154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C376F511-9814-473C-8C12-C40C4D47563D}"/>
                  </a:ext>
                </a:extLst>
              </p:cNvPr>
              <p:cNvSpPr>
                <a:spLocks noGrp="1"/>
              </p:cNvSpPr>
              <p:nvPr>
                <p:ph sz="quarter" idx="10"/>
              </p:nvPr>
            </p:nvSpPr>
            <p:spPr/>
            <p:txBody>
              <a:bodyPr/>
              <a:lstStyle/>
              <a:p>
                <a:pPr>
                  <a:lnSpc>
                    <a:spcPct val="150000"/>
                  </a:lnSpc>
                </a:pPr>
                <a:r>
                  <a:rPr lang="zh-CN" altLang="en-US" dirty="0"/>
                  <a:t>收敛性保证</a:t>
                </a:r>
                <a:endParaRPr lang="en-US" altLang="zh-CN" dirty="0"/>
              </a:p>
              <a:p>
                <a:pPr lvl="1"/>
                <a:endParaRPr lang="en-US" altLang="zh-CN" dirty="0"/>
              </a:p>
              <a:p>
                <a:pPr lvl="1"/>
                <a:r>
                  <a:rPr lang="zh-CN" altLang="en-US" dirty="0"/>
                  <a:t>若二阶项</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𝑡</m:t>
                        </m:r>
                      </m:sub>
                    </m:sSub>
                  </m:oMath>
                </a14:m>
                <a:r>
                  <a:rPr lang="zh-CN" altLang="en-US" dirty="0"/>
                  <a:t>和梯度</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𝑡</m:t>
                        </m:r>
                      </m:sub>
                    </m:sSub>
                  </m:oMath>
                </a14:m>
                <a:r>
                  <a:rPr lang="zh-CN" altLang="en-US" dirty="0"/>
                  <a:t>相互独立</a:t>
                </a:r>
                <a:endParaRPr lang="en-US" altLang="zh-CN" dirty="0"/>
              </a:p>
              <a:p>
                <a:pPr lvl="2"/>
                <a:endParaRPr lang="en-US" altLang="zh-CN" dirty="0"/>
              </a:p>
              <a:p>
                <a:pPr lvl="2"/>
                <a:r>
                  <a:rPr lang="zh-CN" altLang="en-US" dirty="0"/>
                  <a:t>任何梯度的更新步长均服从同一个分布</a:t>
                </a:r>
                <a:endParaRPr lang="en-US" altLang="zh-CN" dirty="0"/>
              </a:p>
              <a:p>
                <a:pPr lvl="2"/>
                <a:endParaRPr lang="en-US" altLang="zh-CN" dirty="0"/>
              </a:p>
              <a:p>
                <a:pPr lvl="2"/>
                <a:r>
                  <a:rPr lang="zh-CN" altLang="en-US" dirty="0"/>
                  <a:t>期望更新步长一致</a:t>
                </a:r>
                <a:endParaRPr lang="en-US" altLang="zh-CN" dirty="0"/>
              </a:p>
              <a:p>
                <a:pPr lvl="2"/>
                <a:endParaRPr lang="en-US" altLang="zh-CN" dirty="0"/>
              </a:p>
              <a:p>
                <a:pPr lvl="2"/>
                <a:r>
                  <a:rPr lang="zh-CN" altLang="en-US" dirty="0"/>
                  <a:t>可保证类似于随机梯度下降的收敛性质</a:t>
                </a:r>
                <a:endParaRPr lang="en-US" dirty="0"/>
              </a:p>
            </p:txBody>
          </p:sp>
        </mc:Choice>
        <mc:Fallback xmlns="">
          <p:sp>
            <p:nvSpPr>
              <p:cNvPr id="2" name="内容占位符 1">
                <a:extLst>
                  <a:ext uri="{FF2B5EF4-FFF2-40B4-BE49-F238E27FC236}">
                    <a16:creationId xmlns:a16="http://schemas.microsoft.com/office/drawing/2014/main" id="{C376F511-9814-473C-8C12-C40C4D47563D}"/>
                  </a:ext>
                </a:extLst>
              </p:cNvPr>
              <p:cNvSpPr>
                <a:spLocks noGrp="1" noRot="1" noChangeAspect="1" noMove="1" noResize="1" noEditPoints="1" noAdjustHandles="1" noChangeArrowheads="1" noChangeShapeType="1" noTextEdit="1"/>
              </p:cNvSpPr>
              <p:nvPr>
                <p:ph sz="quarter" idx="10"/>
              </p:nvPr>
            </p:nvSpPr>
            <p:spPr>
              <a:blipFill>
                <a:blip r:embed="rId2"/>
                <a:stretch>
                  <a:fillRect l="-801"/>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230A46F6-5D7B-4F12-AE96-B7B1B4BE77FF}"/>
              </a:ext>
            </a:extLst>
          </p:cNvPr>
          <p:cNvSpPr>
            <a:spLocks noGrp="1"/>
          </p:cNvSpPr>
          <p:nvPr>
            <p:ph type="title"/>
          </p:nvPr>
        </p:nvSpPr>
        <p:spPr/>
        <p:txBody>
          <a:bodyPr/>
          <a:lstStyle/>
          <a:p>
            <a:r>
              <a:rPr lang="zh-CN" altLang="en-US" dirty="0"/>
              <a:t>主要结论</a:t>
            </a:r>
            <a:endParaRPr lang="en-US" dirty="0"/>
          </a:p>
        </p:txBody>
      </p:sp>
    </p:spTree>
    <p:extLst>
      <p:ext uri="{BB962C8B-B14F-4D97-AF65-F5344CB8AC3E}">
        <p14:creationId xmlns:p14="http://schemas.microsoft.com/office/powerpoint/2010/main" val="352381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71BC7485-D0F1-484F-ABE7-A011625FB3B3}"/>
                  </a:ext>
                </a:extLst>
              </p:cNvPr>
              <p:cNvSpPr>
                <a:spLocks noGrp="1"/>
              </p:cNvSpPr>
              <p:nvPr>
                <p:ph sz="quarter" idx="10"/>
              </p:nvPr>
            </p:nvSpPr>
            <p:spPr/>
            <p:txBody>
              <a:bodyPr/>
              <a:lstStyle/>
              <a:p>
                <a:pPr>
                  <a:lnSpc>
                    <a:spcPct val="150000"/>
                  </a:lnSpc>
                </a:pPr>
                <a:r>
                  <a:rPr lang="zh-CN" altLang="en-US" dirty="0"/>
                  <a:t>解决方案：</a:t>
                </a:r>
                <a:r>
                  <a:rPr lang="en-US" altLang="zh-CN" dirty="0" err="1"/>
                  <a:t>AdaShift</a:t>
                </a:r>
                <a:endParaRPr lang="en-US" altLang="zh-CN" dirty="0"/>
              </a:p>
              <a:p>
                <a:pPr lvl="1"/>
                <a:endParaRPr lang="en-US" dirty="0"/>
              </a:p>
              <a:p>
                <a:pPr lvl="1"/>
                <a:r>
                  <a:rPr lang="zh-CN" altLang="en-US" dirty="0"/>
                  <a:t>通过时序偏移，使二阶项</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𝑡</m:t>
                        </m:r>
                      </m:sub>
                    </m:sSub>
                  </m:oMath>
                </a14:m>
                <a:r>
                  <a:rPr lang="zh-CN" altLang="en-US" dirty="0"/>
                  <a:t>和梯度</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𝑡</m:t>
                        </m:r>
                      </m:sub>
                    </m:sSub>
                  </m:oMath>
                </a14:m>
                <a:r>
                  <a:rPr lang="zh-CN" altLang="en-US" dirty="0"/>
                  <a:t>相互独立</a:t>
                </a:r>
                <a:endParaRPr lang="en-US" altLang="zh-CN" dirty="0"/>
              </a:p>
              <a:p>
                <a:pPr lvl="2"/>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𝑣</m:t>
                        </m:r>
                      </m:e>
                      <m:sub>
                        <m:r>
                          <a:rPr lang="en-US" altLang="zh-CN" i="1">
                            <a:latin typeface="Cambria Math" panose="02040503050406030204" pitchFamily="18" charset="0"/>
                            <a:ea typeface="Cambria Math" panose="02040503050406030204" pitchFamily="18" charset="0"/>
                          </a:rPr>
                          <m:t>𝑡</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𝛽</m:t>
                        </m:r>
                      </m:e>
                      <m:sub>
                        <m:r>
                          <a:rPr lang="en-US" altLang="zh-CN" i="1">
                            <a:latin typeface="Cambria Math" panose="02040503050406030204" pitchFamily="18" charset="0"/>
                            <a:ea typeface="Cambria Math" panose="02040503050406030204" pitchFamily="18" charset="0"/>
                          </a:rPr>
                          <m:t>2</m:t>
                        </m:r>
                      </m:sub>
                    </m:s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𝑣</m:t>
                        </m:r>
                      </m:e>
                      <m:sub>
                        <m:r>
                          <a:rPr lang="en-US" altLang="zh-CN" i="1">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+(1−</m:t>
                    </m:r>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𝛽</m:t>
                        </m:r>
                      </m:e>
                      <m:sub>
                        <m:r>
                          <a:rPr lang="en-US" altLang="zh-CN" i="1">
                            <a:latin typeface="Cambria Math" panose="02040503050406030204" pitchFamily="18" charset="0"/>
                            <a:ea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𝑔</m:t>
                        </m:r>
                      </m:e>
                      <m:sub>
                        <m:r>
                          <a:rPr lang="en-US" altLang="zh-CN" i="1" smtClean="0">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m:t>
                        </m:r>
                      </m:sub>
                      <m:sup>
                        <m:r>
                          <a:rPr lang="en-US" altLang="zh-CN" i="1">
                            <a:latin typeface="Cambria Math" panose="02040503050406030204" pitchFamily="18" charset="0"/>
                            <a:ea typeface="Cambria Math" panose="02040503050406030204" pitchFamily="18" charset="0"/>
                          </a:rPr>
                          <m:t>2</m:t>
                        </m:r>
                      </m:sup>
                    </m:sSubSup>
                  </m:oMath>
                </a14:m>
                <a:endParaRPr lang="en-US" altLang="zh-CN" dirty="0"/>
              </a:p>
              <a:p>
                <a:pPr lvl="2"/>
                <a:endParaRPr lang="en-US" altLang="zh-CN" dirty="0"/>
              </a:p>
              <a:p>
                <a:pPr lvl="1"/>
                <a:r>
                  <a:rPr lang="zh-CN" altLang="en-US" dirty="0"/>
                  <a:t>时序独立性假设，一般性地成立</a:t>
                </a:r>
                <a:endParaRPr lang="en-US" altLang="zh-CN" dirty="0"/>
              </a:p>
              <a:p>
                <a:pPr lvl="1"/>
                <a:endParaRPr lang="en-US" altLang="zh-CN" dirty="0"/>
              </a:p>
              <a:p>
                <a:pPr lvl="1"/>
                <a:endParaRPr lang="en-US" dirty="0"/>
              </a:p>
            </p:txBody>
          </p:sp>
        </mc:Choice>
        <mc:Fallback xmlns="">
          <p:sp>
            <p:nvSpPr>
              <p:cNvPr id="2" name="内容占位符 1">
                <a:extLst>
                  <a:ext uri="{FF2B5EF4-FFF2-40B4-BE49-F238E27FC236}">
                    <a16:creationId xmlns:a16="http://schemas.microsoft.com/office/drawing/2014/main" id="{71BC7485-D0F1-484F-ABE7-A011625FB3B3}"/>
                  </a:ext>
                </a:extLst>
              </p:cNvPr>
              <p:cNvSpPr>
                <a:spLocks noGrp="1" noRot="1" noChangeAspect="1" noMove="1" noResize="1" noEditPoints="1" noAdjustHandles="1" noChangeArrowheads="1" noChangeShapeType="1" noTextEdit="1"/>
              </p:cNvSpPr>
              <p:nvPr>
                <p:ph sz="quarter" idx="10"/>
              </p:nvPr>
            </p:nvSpPr>
            <p:spPr>
              <a:blipFill>
                <a:blip r:embed="rId2"/>
                <a:stretch>
                  <a:fillRect l="-801"/>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0E4BC484-6AC8-4A02-B4F0-DFD86C784D23}"/>
              </a:ext>
            </a:extLst>
          </p:cNvPr>
          <p:cNvSpPr>
            <a:spLocks noGrp="1"/>
          </p:cNvSpPr>
          <p:nvPr>
            <p:ph type="title"/>
          </p:nvPr>
        </p:nvSpPr>
        <p:spPr/>
        <p:txBody>
          <a:bodyPr/>
          <a:lstStyle/>
          <a:p>
            <a:r>
              <a:rPr lang="zh-CN" altLang="en-US" dirty="0"/>
              <a:t>主要结论</a:t>
            </a:r>
            <a:endParaRPr lang="en-US" dirty="0"/>
          </a:p>
        </p:txBody>
      </p:sp>
    </p:spTree>
    <p:extLst>
      <p:ext uri="{BB962C8B-B14F-4D97-AF65-F5344CB8AC3E}">
        <p14:creationId xmlns:p14="http://schemas.microsoft.com/office/powerpoint/2010/main" val="13142512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71BC7485-D0F1-484F-ABE7-A011625FB3B3}"/>
                  </a:ext>
                </a:extLst>
              </p:cNvPr>
              <p:cNvSpPr>
                <a:spLocks noGrp="1"/>
              </p:cNvSpPr>
              <p:nvPr>
                <p:ph sz="quarter" idx="10"/>
              </p:nvPr>
            </p:nvSpPr>
            <p:spPr/>
            <p:txBody>
              <a:bodyPr/>
              <a:lstStyle/>
              <a:p>
                <a:pPr>
                  <a:lnSpc>
                    <a:spcPct val="150000"/>
                  </a:lnSpc>
                </a:pP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𝑣</m:t>
                        </m:r>
                      </m:e>
                      <m:sub>
                        <m:r>
                          <a:rPr lang="en-US" altLang="zh-CN" i="1">
                            <a:latin typeface="Cambria Math" panose="02040503050406030204" pitchFamily="18" charset="0"/>
                            <a:ea typeface="Cambria Math" panose="02040503050406030204" pitchFamily="18" charset="0"/>
                          </a:rPr>
                          <m:t>𝑡</m:t>
                        </m:r>
                      </m:sub>
                    </m:sSub>
                  </m:oMath>
                </a14:m>
                <a:r>
                  <a:rPr lang="zh-CN" altLang="en-US" dirty="0"/>
                  <a:t>的含义拓展</a:t>
                </a:r>
                <a:endParaRPr lang="en-US" altLang="zh-CN" dirty="0"/>
              </a:p>
              <a:p>
                <a:endParaRPr lang="en-US"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𝑡</m:t>
                        </m:r>
                      </m:sub>
                    </m:sSub>
                  </m:oMath>
                </a14:m>
                <a:r>
                  <a:rPr lang="zh-CN" altLang="en-US" dirty="0"/>
                  <a:t>可以使任何和梯度</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𝑡</m:t>
                        </m:r>
                      </m:sub>
                    </m:sSub>
                  </m:oMath>
                </a14:m>
                <a:r>
                  <a:rPr lang="zh-CN" altLang="en-US" dirty="0"/>
                  <a:t>相互独立随机变量</a:t>
                </a:r>
                <a:endParaRPr lang="en-US" altLang="zh-CN" dirty="0"/>
              </a:p>
              <a:p>
                <a:pPr marL="914400" lvl="2" indent="0">
                  <a:buNone/>
                </a:pP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𝑡</m:t>
                        </m:r>
                      </m:sub>
                    </m:sSub>
                  </m:oMath>
                </a14:m>
                <a:r>
                  <a:rPr lang="zh-CN" altLang="en-US" dirty="0"/>
                  <a:t>的更新公式可以自由设计</a:t>
                </a:r>
                <a:endParaRPr lang="en-US" altLang="zh-CN" dirty="0"/>
              </a:p>
              <a:p>
                <a:pPr lvl="2"/>
                <a:endParaRPr lang="en-US" altLang="zh-CN" dirty="0"/>
              </a:p>
              <a:p>
                <a:pPr lvl="2"/>
                <a:r>
                  <a:rPr lang="zh-CN" altLang="en-US" dirty="0"/>
                  <a:t>更新公式中引入降维操作：共享</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𝑡</m:t>
                        </m:r>
                      </m:sub>
                    </m:sSub>
                    <m:r>
                      <a:rPr lang="zh-CN" altLang="en-US" i="1">
                        <a:latin typeface="Cambria Math" panose="02040503050406030204" pitchFamily="18" charset="0"/>
                      </a:rPr>
                      <m:t>；</m:t>
                    </m:r>
                  </m:oMath>
                </a14:m>
                <a:r>
                  <a:rPr lang="zh-CN" altLang="en-US" dirty="0"/>
                  <a:t>自适应学习率不改变梯度的相对大小</a:t>
                </a:r>
                <a:endParaRPr lang="en-US" dirty="0"/>
              </a:p>
            </p:txBody>
          </p:sp>
        </mc:Choice>
        <mc:Fallback xmlns="">
          <p:sp>
            <p:nvSpPr>
              <p:cNvPr id="2" name="内容占位符 1">
                <a:extLst>
                  <a:ext uri="{FF2B5EF4-FFF2-40B4-BE49-F238E27FC236}">
                    <a16:creationId xmlns:a16="http://schemas.microsoft.com/office/drawing/2014/main" id="{71BC7485-D0F1-484F-ABE7-A011625FB3B3}"/>
                  </a:ext>
                </a:extLst>
              </p:cNvPr>
              <p:cNvSpPr>
                <a:spLocks noGrp="1" noRot="1" noChangeAspect="1" noMove="1" noResize="1" noEditPoints="1" noAdjustHandles="1" noChangeArrowheads="1" noChangeShapeType="1" noTextEdit="1"/>
              </p:cNvSpPr>
              <p:nvPr>
                <p:ph sz="quarter" idx="10"/>
              </p:nvPr>
            </p:nvSpPr>
            <p:spPr>
              <a:blipFill>
                <a:blip r:embed="rId2"/>
                <a:stretch>
                  <a:fillRect l="-801"/>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0E4BC484-6AC8-4A02-B4F0-DFD86C784D23}"/>
              </a:ext>
            </a:extLst>
          </p:cNvPr>
          <p:cNvSpPr>
            <a:spLocks noGrp="1"/>
          </p:cNvSpPr>
          <p:nvPr>
            <p:ph type="title"/>
          </p:nvPr>
        </p:nvSpPr>
        <p:spPr/>
        <p:txBody>
          <a:bodyPr/>
          <a:lstStyle/>
          <a:p>
            <a:r>
              <a:rPr lang="zh-CN" altLang="en-US" dirty="0"/>
              <a:t>主要结论</a:t>
            </a:r>
            <a:endParaRPr lang="en-US" dirty="0"/>
          </a:p>
        </p:txBody>
      </p:sp>
    </p:spTree>
    <p:extLst>
      <p:ext uri="{BB962C8B-B14F-4D97-AF65-F5344CB8AC3E}">
        <p14:creationId xmlns:p14="http://schemas.microsoft.com/office/powerpoint/2010/main" val="3470874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851" y="235137"/>
            <a:ext cx="6474515" cy="337358"/>
          </a:xfrm>
        </p:spPr>
        <p:txBody>
          <a:bodyPr/>
          <a:lstStyle/>
          <a:p>
            <a:r>
              <a:rPr lang="zh-CN" altLang="en-US"/>
              <a:t>目录 </a:t>
            </a:r>
            <a:r>
              <a:rPr lang="en-US" altLang="zh-CN"/>
              <a:t>Contents</a:t>
            </a:r>
            <a:endParaRPr lang="zh-CN" altLang="en-US" dirty="0"/>
          </a:p>
        </p:txBody>
      </p:sp>
      <p:grpSp>
        <p:nvGrpSpPr>
          <p:cNvPr id="3" name="组合 2"/>
          <p:cNvGrpSpPr/>
          <p:nvPr/>
        </p:nvGrpSpPr>
        <p:grpSpPr>
          <a:xfrm>
            <a:off x="1841535" y="1303550"/>
            <a:ext cx="843427" cy="443226"/>
            <a:chOff x="666810" y="2586037"/>
            <a:chExt cx="468000" cy="245937"/>
          </a:xfrm>
        </p:grpSpPr>
        <p:sp>
          <p:nvSpPr>
            <p:cNvPr id="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CC141E"/>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t>概况</a:t>
            </a:r>
          </a:p>
        </p:txBody>
      </p:sp>
      <p:grpSp>
        <p:nvGrpSpPr>
          <p:cNvPr id="12" name="组合 11"/>
          <p:cNvGrpSpPr/>
          <p:nvPr/>
        </p:nvGrpSpPr>
        <p:grpSpPr>
          <a:xfrm>
            <a:off x="1841535" y="2223523"/>
            <a:ext cx="843427" cy="443226"/>
            <a:chOff x="666810" y="2586037"/>
            <a:chExt cx="468000" cy="245937"/>
          </a:xfrm>
        </p:grpSpPr>
        <p:sp>
          <p:nvSpPr>
            <p:cNvPr id="1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CC141E"/>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t>生成对抗网络的收敛性</a:t>
            </a:r>
          </a:p>
        </p:txBody>
      </p:sp>
      <p:grpSp>
        <p:nvGrpSpPr>
          <p:cNvPr id="17" name="组合 16"/>
          <p:cNvGrpSpPr/>
          <p:nvPr/>
        </p:nvGrpSpPr>
        <p:grpSpPr>
          <a:xfrm>
            <a:off x="1841535" y="3143496"/>
            <a:ext cx="843427" cy="443226"/>
            <a:chOff x="666810" y="2586037"/>
            <a:chExt cx="468000" cy="245937"/>
          </a:xfrm>
        </p:grpSpPr>
        <p:sp>
          <p:nvSpPr>
            <p:cNvPr id="18"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CC141E"/>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t>生成对抗网络的学习算法</a:t>
            </a:r>
          </a:p>
        </p:txBody>
      </p:sp>
      <p:grpSp>
        <p:nvGrpSpPr>
          <p:cNvPr id="22" name="组合 21"/>
          <p:cNvGrpSpPr/>
          <p:nvPr/>
        </p:nvGrpSpPr>
        <p:grpSpPr>
          <a:xfrm>
            <a:off x="1841535" y="4063469"/>
            <a:ext cx="843427" cy="443226"/>
            <a:chOff x="666810" y="2586037"/>
            <a:chExt cx="468000" cy="245937"/>
          </a:xfrm>
        </p:grpSpPr>
        <p:sp>
          <p:nvSpPr>
            <p:cNvPr id="2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CC141E"/>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t>生成对抗网络的样本质量</a:t>
            </a:r>
          </a:p>
        </p:txBody>
      </p:sp>
      <p:grpSp>
        <p:nvGrpSpPr>
          <p:cNvPr id="32" name="组合 31"/>
          <p:cNvGrpSpPr/>
          <p:nvPr/>
        </p:nvGrpSpPr>
        <p:grpSpPr>
          <a:xfrm>
            <a:off x="1841535" y="4983444"/>
            <a:ext cx="843427" cy="443226"/>
            <a:chOff x="666810" y="2586037"/>
            <a:chExt cx="468000" cy="245937"/>
          </a:xfrm>
        </p:grpSpPr>
        <p:sp>
          <p:nvSpPr>
            <p:cNvPr id="3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CC141E"/>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5" name="直接连接符 34"/>
          <p:cNvCxnSpPr>
            <a:stCxn id="33"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t>总结</a:t>
            </a:r>
          </a:p>
        </p:txBody>
      </p:sp>
    </p:spTree>
    <p:extLst>
      <p:ext uri="{BB962C8B-B14F-4D97-AF65-F5344CB8AC3E}">
        <p14:creationId xmlns:p14="http://schemas.microsoft.com/office/powerpoint/2010/main" val="13379181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6123640-CC52-4F41-BDF0-C1099773D173}"/>
              </a:ext>
            </a:extLst>
          </p:cNvPr>
          <p:cNvSpPr>
            <a:spLocks noGrp="1"/>
          </p:cNvSpPr>
          <p:nvPr>
            <p:ph sz="quarter" idx="10"/>
          </p:nvPr>
        </p:nvSpPr>
        <p:spPr/>
        <p:txBody>
          <a:bodyPr/>
          <a:lstStyle/>
          <a:p>
            <a:pPr>
              <a:lnSpc>
                <a:spcPct val="150000"/>
              </a:lnSpc>
            </a:pPr>
            <a:r>
              <a:rPr lang="zh-CN" altLang="en-US" dirty="0"/>
              <a:t>验证解决不收敛问题</a:t>
            </a:r>
            <a:endParaRPr lang="en-US" dirty="0"/>
          </a:p>
        </p:txBody>
      </p:sp>
      <p:sp>
        <p:nvSpPr>
          <p:cNvPr id="3" name="标题 2">
            <a:extLst>
              <a:ext uri="{FF2B5EF4-FFF2-40B4-BE49-F238E27FC236}">
                <a16:creationId xmlns:a16="http://schemas.microsoft.com/office/drawing/2014/main" id="{A53D9192-7408-4849-9AA7-309B9BB535AC}"/>
              </a:ext>
            </a:extLst>
          </p:cNvPr>
          <p:cNvSpPr>
            <a:spLocks noGrp="1"/>
          </p:cNvSpPr>
          <p:nvPr>
            <p:ph type="title"/>
          </p:nvPr>
        </p:nvSpPr>
        <p:spPr/>
        <p:txBody>
          <a:bodyPr/>
          <a:lstStyle/>
          <a:p>
            <a:r>
              <a:rPr lang="zh-CN" altLang="en-US" dirty="0"/>
              <a:t>实验分析</a:t>
            </a:r>
            <a:endParaRPr lang="en-US" dirty="0"/>
          </a:p>
        </p:txBody>
      </p:sp>
      <p:pic>
        <p:nvPicPr>
          <p:cNvPr id="4" name="图片 3">
            <a:extLst>
              <a:ext uri="{FF2B5EF4-FFF2-40B4-BE49-F238E27FC236}">
                <a16:creationId xmlns:a16="http://schemas.microsoft.com/office/drawing/2014/main" id="{61579A06-7F09-4353-96E2-9C486EE476B0}"/>
              </a:ext>
            </a:extLst>
          </p:cNvPr>
          <p:cNvPicPr>
            <a:picLocks noChangeAspect="1"/>
          </p:cNvPicPr>
          <p:nvPr/>
        </p:nvPicPr>
        <p:blipFill>
          <a:blip r:embed="rId2"/>
          <a:stretch>
            <a:fillRect/>
          </a:stretch>
        </p:blipFill>
        <p:spPr>
          <a:xfrm>
            <a:off x="913472" y="2567167"/>
            <a:ext cx="7317055" cy="3158520"/>
          </a:xfrm>
          <a:prstGeom prst="rect">
            <a:avLst/>
          </a:prstGeom>
        </p:spPr>
      </p:pic>
    </p:spTree>
    <p:extLst>
      <p:ext uri="{BB962C8B-B14F-4D97-AF65-F5344CB8AC3E}">
        <p14:creationId xmlns:p14="http://schemas.microsoft.com/office/powerpoint/2010/main" val="24320864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6123640-CC52-4F41-BDF0-C1099773D173}"/>
              </a:ext>
            </a:extLst>
          </p:cNvPr>
          <p:cNvSpPr>
            <a:spLocks noGrp="1"/>
          </p:cNvSpPr>
          <p:nvPr>
            <p:ph sz="quarter" idx="10"/>
          </p:nvPr>
        </p:nvSpPr>
        <p:spPr/>
        <p:txBody>
          <a:bodyPr/>
          <a:lstStyle/>
          <a:p>
            <a:pPr>
              <a:lnSpc>
                <a:spcPct val="150000"/>
              </a:lnSpc>
            </a:pPr>
            <a:r>
              <a:rPr lang="zh-CN" altLang="en-US" dirty="0"/>
              <a:t>具有和</a:t>
            </a:r>
            <a:r>
              <a:rPr lang="en-US" altLang="zh-CN" dirty="0"/>
              <a:t>Adam</a:t>
            </a:r>
            <a:r>
              <a:rPr lang="zh-CN" altLang="en-US" dirty="0"/>
              <a:t>相当，甚至更好的性能</a:t>
            </a:r>
            <a:endParaRPr lang="en-US" dirty="0"/>
          </a:p>
        </p:txBody>
      </p:sp>
      <p:sp>
        <p:nvSpPr>
          <p:cNvPr id="3" name="标题 2">
            <a:extLst>
              <a:ext uri="{FF2B5EF4-FFF2-40B4-BE49-F238E27FC236}">
                <a16:creationId xmlns:a16="http://schemas.microsoft.com/office/drawing/2014/main" id="{A53D9192-7408-4849-9AA7-309B9BB535AC}"/>
              </a:ext>
            </a:extLst>
          </p:cNvPr>
          <p:cNvSpPr>
            <a:spLocks noGrp="1"/>
          </p:cNvSpPr>
          <p:nvPr>
            <p:ph type="title"/>
          </p:nvPr>
        </p:nvSpPr>
        <p:spPr/>
        <p:txBody>
          <a:bodyPr/>
          <a:lstStyle/>
          <a:p>
            <a:r>
              <a:rPr lang="zh-CN" altLang="en-US" dirty="0"/>
              <a:t>实验分析</a:t>
            </a:r>
            <a:endParaRPr lang="en-US" dirty="0"/>
          </a:p>
        </p:txBody>
      </p:sp>
      <p:pic>
        <p:nvPicPr>
          <p:cNvPr id="5" name="图片 4">
            <a:extLst>
              <a:ext uri="{FF2B5EF4-FFF2-40B4-BE49-F238E27FC236}">
                <a16:creationId xmlns:a16="http://schemas.microsoft.com/office/drawing/2014/main" id="{36788851-5890-4C35-B4AC-60CFF50333C9}"/>
              </a:ext>
            </a:extLst>
          </p:cNvPr>
          <p:cNvPicPr>
            <a:picLocks noChangeAspect="1"/>
          </p:cNvPicPr>
          <p:nvPr/>
        </p:nvPicPr>
        <p:blipFill>
          <a:blip r:embed="rId2"/>
          <a:stretch>
            <a:fillRect/>
          </a:stretch>
        </p:blipFill>
        <p:spPr>
          <a:xfrm>
            <a:off x="1753790" y="2251192"/>
            <a:ext cx="5636419" cy="4114800"/>
          </a:xfrm>
          <a:prstGeom prst="rect">
            <a:avLst/>
          </a:prstGeom>
        </p:spPr>
      </p:pic>
    </p:spTree>
    <p:extLst>
      <p:ext uri="{BB962C8B-B14F-4D97-AF65-F5344CB8AC3E}">
        <p14:creationId xmlns:p14="http://schemas.microsoft.com/office/powerpoint/2010/main" val="16725687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6123640-CC52-4F41-BDF0-C1099773D173}"/>
              </a:ext>
            </a:extLst>
          </p:cNvPr>
          <p:cNvSpPr>
            <a:spLocks noGrp="1"/>
          </p:cNvSpPr>
          <p:nvPr>
            <p:ph sz="quarter" idx="10"/>
          </p:nvPr>
        </p:nvSpPr>
        <p:spPr/>
        <p:txBody>
          <a:bodyPr/>
          <a:lstStyle/>
          <a:p>
            <a:pPr>
              <a:lnSpc>
                <a:spcPct val="150000"/>
              </a:lnSpc>
            </a:pPr>
            <a:r>
              <a:rPr lang="zh-CN" altLang="en-US" dirty="0"/>
              <a:t>具有和</a:t>
            </a:r>
            <a:r>
              <a:rPr lang="en-US" altLang="zh-CN" dirty="0"/>
              <a:t>Adam</a:t>
            </a:r>
            <a:r>
              <a:rPr lang="zh-CN" altLang="en-US" dirty="0"/>
              <a:t>相当，甚至更好的性能</a:t>
            </a:r>
            <a:endParaRPr lang="en-US" dirty="0"/>
          </a:p>
        </p:txBody>
      </p:sp>
      <p:sp>
        <p:nvSpPr>
          <p:cNvPr id="3" name="标题 2">
            <a:extLst>
              <a:ext uri="{FF2B5EF4-FFF2-40B4-BE49-F238E27FC236}">
                <a16:creationId xmlns:a16="http://schemas.microsoft.com/office/drawing/2014/main" id="{A53D9192-7408-4849-9AA7-309B9BB535AC}"/>
              </a:ext>
            </a:extLst>
          </p:cNvPr>
          <p:cNvSpPr>
            <a:spLocks noGrp="1"/>
          </p:cNvSpPr>
          <p:nvPr>
            <p:ph type="title"/>
          </p:nvPr>
        </p:nvSpPr>
        <p:spPr/>
        <p:txBody>
          <a:bodyPr/>
          <a:lstStyle/>
          <a:p>
            <a:r>
              <a:rPr lang="zh-CN" altLang="en-US" dirty="0"/>
              <a:t>实验分析</a:t>
            </a:r>
            <a:endParaRPr lang="en-US" dirty="0"/>
          </a:p>
        </p:txBody>
      </p:sp>
      <p:pic>
        <p:nvPicPr>
          <p:cNvPr id="6" name="图片 5">
            <a:extLst>
              <a:ext uri="{FF2B5EF4-FFF2-40B4-BE49-F238E27FC236}">
                <a16:creationId xmlns:a16="http://schemas.microsoft.com/office/drawing/2014/main" id="{D9CF3F9F-355C-4A4B-8500-FB66EAEB4692}"/>
              </a:ext>
            </a:extLst>
          </p:cNvPr>
          <p:cNvPicPr>
            <a:picLocks noChangeAspect="1"/>
          </p:cNvPicPr>
          <p:nvPr/>
        </p:nvPicPr>
        <p:blipFill>
          <a:blip r:embed="rId2"/>
          <a:stretch>
            <a:fillRect/>
          </a:stretch>
        </p:blipFill>
        <p:spPr>
          <a:xfrm>
            <a:off x="1911631" y="2231532"/>
            <a:ext cx="5536952" cy="4375644"/>
          </a:xfrm>
          <a:prstGeom prst="rect">
            <a:avLst/>
          </a:prstGeom>
        </p:spPr>
      </p:pic>
    </p:spTree>
    <p:extLst>
      <p:ext uri="{BB962C8B-B14F-4D97-AF65-F5344CB8AC3E}">
        <p14:creationId xmlns:p14="http://schemas.microsoft.com/office/powerpoint/2010/main" val="8313578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noChangeAspect="1"/>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a:spLocks/>
          </p:cNvSpPr>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概况</a:t>
            </a:r>
          </a:p>
        </p:txBody>
      </p:sp>
      <p:sp>
        <p:nvSpPr>
          <p:cNvPr id="13" name="Freeform 10"/>
          <p:cNvSpPr>
            <a:spLocks noChangeAspect="1"/>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t>生成对抗网络的收敛性</a:t>
            </a:r>
            <a:endParaRPr lang="zh-CN" altLang="en-US" sz="2400" dirty="0">
              <a:solidFill>
                <a:schemeClr val="tx1">
                  <a:lumMod val="75000"/>
                  <a:lumOff val="25000"/>
                </a:schemeClr>
              </a:solidFill>
            </a:endParaRPr>
          </a:p>
        </p:txBody>
      </p:sp>
      <p:sp>
        <p:nvSpPr>
          <p:cNvPr id="18" name="Freeform 10"/>
          <p:cNvSpPr>
            <a:spLocks noChangeAspect="1"/>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t>生成对抗网络的学习算法</a:t>
            </a:r>
            <a:endParaRPr lang="zh-CN" altLang="en-US" sz="2400" dirty="0">
              <a:solidFill>
                <a:schemeClr val="tx1">
                  <a:lumMod val="75000"/>
                  <a:lumOff val="25000"/>
                </a:schemeClr>
              </a:solidFill>
            </a:endParaRPr>
          </a:p>
        </p:txBody>
      </p:sp>
      <p:sp>
        <p:nvSpPr>
          <p:cNvPr id="23" name="Freeform 10"/>
          <p:cNvSpPr>
            <a:spLocks noChangeAspect="1"/>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t>生成对抗网络的</a:t>
            </a:r>
            <a:r>
              <a:rPr lang="zh-CN" altLang="en-US" sz="2400" dirty="0">
                <a:solidFill>
                  <a:schemeClr val="tx1">
                    <a:lumMod val="75000"/>
                    <a:lumOff val="25000"/>
                  </a:schemeClr>
                </a:solidFill>
              </a:rPr>
              <a:t>样本质量</a:t>
            </a:r>
          </a:p>
        </p:txBody>
      </p:sp>
      <p:sp>
        <p:nvSpPr>
          <p:cNvPr id="33" name="Freeform 10"/>
          <p:cNvSpPr>
            <a:spLocks noChangeAspect="1"/>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总结</a:t>
            </a:r>
          </a:p>
        </p:txBody>
      </p:sp>
    </p:spTree>
    <p:extLst>
      <p:ext uri="{BB962C8B-B14F-4D97-AF65-F5344CB8AC3E}">
        <p14:creationId xmlns:p14="http://schemas.microsoft.com/office/powerpoint/2010/main" val="35782380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5A8A227B-BAEA-444A-9702-3D3B8E70E4F1}"/>
              </a:ext>
            </a:extLst>
          </p:cNvPr>
          <p:cNvSpPr>
            <a:spLocks noGrp="1"/>
          </p:cNvSpPr>
          <p:nvPr>
            <p:ph sz="quarter" idx="10"/>
          </p:nvPr>
        </p:nvSpPr>
        <p:spPr/>
        <p:txBody>
          <a:bodyPr/>
          <a:lstStyle/>
          <a:p>
            <a:pPr>
              <a:lnSpc>
                <a:spcPct val="150000"/>
              </a:lnSpc>
            </a:pPr>
            <a:r>
              <a:rPr lang="zh-CN" altLang="en-US" dirty="0"/>
              <a:t>生成对抗网络在复杂数据集上样本质量差</a:t>
            </a:r>
            <a:endParaRPr lang="en-US" altLang="zh-CN" dirty="0"/>
          </a:p>
          <a:p>
            <a:pPr>
              <a:lnSpc>
                <a:spcPct val="150000"/>
              </a:lnSpc>
            </a:pPr>
            <a:r>
              <a:rPr lang="zh-CN" altLang="en-US" dirty="0"/>
              <a:t>有工作发现利用标签信息能有效提升样本质量</a:t>
            </a:r>
            <a:endParaRPr lang="en-US" altLang="zh-CN" dirty="0"/>
          </a:p>
          <a:p>
            <a:pPr>
              <a:lnSpc>
                <a:spcPct val="150000"/>
              </a:lnSpc>
            </a:pPr>
            <a:endParaRPr lang="en-US" dirty="0"/>
          </a:p>
          <a:p>
            <a:pPr>
              <a:lnSpc>
                <a:spcPct val="150000"/>
              </a:lnSpc>
            </a:pPr>
            <a:r>
              <a:rPr lang="zh-CN" altLang="en-US" dirty="0"/>
              <a:t>缺乏理论解释</a:t>
            </a:r>
            <a:endParaRPr lang="en-US" dirty="0"/>
          </a:p>
          <a:p>
            <a:pPr lvl="1">
              <a:lnSpc>
                <a:spcPct val="150000"/>
              </a:lnSpc>
            </a:pPr>
            <a:r>
              <a:rPr lang="zh-CN" altLang="en-US" dirty="0"/>
              <a:t>标签信息如何影响生成对抗网络的训练</a:t>
            </a:r>
            <a:endParaRPr lang="en-US" altLang="zh-CN" dirty="0"/>
          </a:p>
          <a:p>
            <a:pPr lvl="1">
              <a:lnSpc>
                <a:spcPct val="150000"/>
              </a:lnSpc>
            </a:pPr>
            <a:r>
              <a:rPr lang="zh-CN" altLang="en-US" dirty="0"/>
              <a:t>如何正确地、最大化地利用标签信息</a:t>
            </a:r>
            <a:endParaRPr lang="en-US" dirty="0"/>
          </a:p>
        </p:txBody>
      </p:sp>
      <p:sp>
        <p:nvSpPr>
          <p:cNvPr id="3" name="标题 2">
            <a:extLst>
              <a:ext uri="{FF2B5EF4-FFF2-40B4-BE49-F238E27FC236}">
                <a16:creationId xmlns:a16="http://schemas.microsoft.com/office/drawing/2014/main" id="{CC768A40-1A32-49A4-A375-CFB488EE6E26}"/>
              </a:ext>
            </a:extLst>
          </p:cNvPr>
          <p:cNvSpPr>
            <a:spLocks noGrp="1"/>
          </p:cNvSpPr>
          <p:nvPr>
            <p:ph type="title"/>
          </p:nvPr>
        </p:nvSpPr>
        <p:spPr/>
        <p:txBody>
          <a:bodyPr/>
          <a:lstStyle/>
          <a:p>
            <a:r>
              <a:rPr lang="zh-CN" altLang="en-US" dirty="0"/>
              <a:t>研究背景</a:t>
            </a:r>
            <a:endParaRPr lang="en-US" dirty="0"/>
          </a:p>
        </p:txBody>
      </p:sp>
    </p:spTree>
    <p:extLst>
      <p:ext uri="{BB962C8B-B14F-4D97-AF65-F5344CB8AC3E}">
        <p14:creationId xmlns:p14="http://schemas.microsoft.com/office/powerpoint/2010/main" val="30416465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6C388CA-0761-4C28-BAB2-49CCF70C1F73}"/>
              </a:ext>
            </a:extLst>
          </p:cNvPr>
          <p:cNvSpPr>
            <a:spLocks noGrp="1"/>
          </p:cNvSpPr>
          <p:nvPr>
            <p:ph sz="quarter" idx="10"/>
          </p:nvPr>
        </p:nvSpPr>
        <p:spPr/>
        <p:txBody>
          <a:bodyPr/>
          <a:lstStyle/>
          <a:p>
            <a:pPr>
              <a:lnSpc>
                <a:spcPct val="150000"/>
              </a:lnSpc>
            </a:pPr>
            <a:r>
              <a:rPr lang="zh-CN" altLang="en-US" dirty="0"/>
              <a:t>标签分类器需要对抗训练</a:t>
            </a:r>
            <a:endParaRPr lang="en-US" altLang="zh-CN" dirty="0"/>
          </a:p>
          <a:p>
            <a:pPr lvl="1">
              <a:lnSpc>
                <a:spcPct val="150000"/>
              </a:lnSpc>
            </a:pPr>
            <a:endParaRPr lang="en-US" altLang="zh-CN" dirty="0"/>
          </a:p>
          <a:p>
            <a:pPr lvl="1">
              <a:lnSpc>
                <a:spcPct val="150000"/>
              </a:lnSpc>
            </a:pPr>
            <a:r>
              <a:rPr lang="zh-CN" altLang="en-US" dirty="0"/>
              <a:t>简单的最大化激活给定标签类不能保证样本质量</a:t>
            </a:r>
            <a:endParaRPr lang="en-US" dirty="0"/>
          </a:p>
          <a:p>
            <a:pPr lvl="1">
              <a:lnSpc>
                <a:spcPct val="150000"/>
              </a:lnSpc>
            </a:pPr>
            <a:endParaRPr lang="en-US" altLang="zh-CN" dirty="0"/>
          </a:p>
          <a:p>
            <a:pPr lvl="1">
              <a:lnSpc>
                <a:spcPct val="150000"/>
              </a:lnSpc>
            </a:pPr>
            <a:r>
              <a:rPr lang="zh-CN" altLang="en-US" dirty="0"/>
              <a:t>相关工作</a:t>
            </a:r>
            <a:r>
              <a:rPr lang="en-US" altLang="zh-CN" dirty="0"/>
              <a:t>AC-GAN</a:t>
            </a:r>
            <a:r>
              <a:rPr lang="zh-CN" altLang="en-US" dirty="0"/>
              <a:t>中缺乏对抗训练，以致于训练不稳定</a:t>
            </a:r>
            <a:endParaRPr lang="en-US" altLang="zh-CN" dirty="0"/>
          </a:p>
        </p:txBody>
      </p:sp>
      <p:sp>
        <p:nvSpPr>
          <p:cNvPr id="3" name="标题 2">
            <a:extLst>
              <a:ext uri="{FF2B5EF4-FFF2-40B4-BE49-F238E27FC236}">
                <a16:creationId xmlns:a16="http://schemas.microsoft.com/office/drawing/2014/main" id="{EF2F622A-CF80-4AA1-86F8-98A2D33FE633}"/>
              </a:ext>
            </a:extLst>
          </p:cNvPr>
          <p:cNvSpPr>
            <a:spLocks noGrp="1"/>
          </p:cNvSpPr>
          <p:nvPr>
            <p:ph type="title"/>
          </p:nvPr>
        </p:nvSpPr>
        <p:spPr/>
        <p:txBody>
          <a:bodyPr/>
          <a:lstStyle/>
          <a:p>
            <a:r>
              <a:rPr lang="zh-CN" altLang="en-US" dirty="0"/>
              <a:t>主要结论</a:t>
            </a:r>
            <a:endParaRPr lang="en-US" dirty="0"/>
          </a:p>
        </p:txBody>
      </p:sp>
    </p:spTree>
    <p:extLst>
      <p:ext uri="{BB962C8B-B14F-4D97-AF65-F5344CB8AC3E}">
        <p14:creationId xmlns:p14="http://schemas.microsoft.com/office/powerpoint/2010/main" val="12882051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2D5540E-B88B-46CA-9A61-3D11E8E31238}"/>
              </a:ext>
            </a:extLst>
          </p:cNvPr>
          <p:cNvSpPr>
            <a:spLocks noGrp="1"/>
          </p:cNvSpPr>
          <p:nvPr>
            <p:ph sz="quarter" idx="10"/>
          </p:nvPr>
        </p:nvSpPr>
        <p:spPr/>
        <p:txBody>
          <a:bodyPr/>
          <a:lstStyle/>
          <a:p>
            <a:pPr>
              <a:lnSpc>
                <a:spcPct val="150000"/>
              </a:lnSpc>
            </a:pPr>
            <a:r>
              <a:rPr lang="zh-CN" altLang="en-US" dirty="0"/>
              <a:t>标签信息如何影响训练</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标签信息影响判别器的梯度反传</a:t>
            </a:r>
            <a:endParaRPr lang="en-US" altLang="zh-CN" dirty="0"/>
          </a:p>
          <a:p>
            <a:r>
              <a:rPr lang="zh-CN" altLang="en-US" dirty="0"/>
              <a:t>使得梯度倾向于将样本优化到属于某个类别</a:t>
            </a:r>
            <a:endParaRPr lang="en-US" altLang="zh-CN" dirty="0"/>
          </a:p>
          <a:p>
            <a:endParaRPr lang="en-US" dirty="0"/>
          </a:p>
        </p:txBody>
      </p:sp>
      <p:sp>
        <p:nvSpPr>
          <p:cNvPr id="3" name="标题 2">
            <a:extLst>
              <a:ext uri="{FF2B5EF4-FFF2-40B4-BE49-F238E27FC236}">
                <a16:creationId xmlns:a16="http://schemas.microsoft.com/office/drawing/2014/main" id="{806ACD2E-9D08-45BE-93E4-F36CD9ADA5E9}"/>
              </a:ext>
            </a:extLst>
          </p:cNvPr>
          <p:cNvSpPr>
            <a:spLocks noGrp="1"/>
          </p:cNvSpPr>
          <p:nvPr>
            <p:ph type="title"/>
          </p:nvPr>
        </p:nvSpPr>
        <p:spPr/>
        <p:txBody>
          <a:bodyPr/>
          <a:lstStyle/>
          <a:p>
            <a:r>
              <a:rPr lang="zh-CN" altLang="en-US" dirty="0"/>
              <a:t>主要结论</a:t>
            </a:r>
            <a:endParaRPr lang="en-US" dirty="0"/>
          </a:p>
        </p:txBody>
      </p:sp>
      <p:pic>
        <p:nvPicPr>
          <p:cNvPr id="4" name="内容占位符 30">
            <a:extLst>
              <a:ext uri="{FF2B5EF4-FFF2-40B4-BE49-F238E27FC236}">
                <a16:creationId xmlns:a16="http://schemas.microsoft.com/office/drawing/2014/main" id="{5BF48E5A-D0BA-4357-9DB3-03915A9FCAA4}"/>
              </a:ext>
            </a:extLst>
          </p:cNvPr>
          <p:cNvPicPr>
            <a:picLocks noChangeAspect="1"/>
          </p:cNvPicPr>
          <p:nvPr/>
        </p:nvPicPr>
        <p:blipFill>
          <a:blip r:embed="rId2"/>
          <a:stretch>
            <a:fillRect/>
          </a:stretch>
        </p:blipFill>
        <p:spPr>
          <a:xfrm>
            <a:off x="1102911" y="2746380"/>
            <a:ext cx="5256213" cy="1221714"/>
          </a:xfrm>
          <a:prstGeom prst="rect">
            <a:avLst/>
          </a:prstGeom>
        </p:spPr>
      </p:pic>
    </p:spTree>
    <p:extLst>
      <p:ext uri="{BB962C8B-B14F-4D97-AF65-F5344CB8AC3E}">
        <p14:creationId xmlns:p14="http://schemas.microsoft.com/office/powerpoint/2010/main" val="19452187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6C388CA-0761-4C28-BAB2-49CCF70C1F73}"/>
              </a:ext>
            </a:extLst>
          </p:cNvPr>
          <p:cNvSpPr>
            <a:spLocks noGrp="1"/>
          </p:cNvSpPr>
          <p:nvPr>
            <p:ph sz="quarter" idx="10"/>
          </p:nvPr>
        </p:nvSpPr>
        <p:spPr/>
        <p:txBody>
          <a:bodyPr/>
          <a:lstStyle/>
          <a:p>
            <a:pPr>
              <a:lnSpc>
                <a:spcPct val="150000"/>
              </a:lnSpc>
            </a:pPr>
            <a:r>
              <a:rPr lang="zh-CN" altLang="en-US" dirty="0"/>
              <a:t>生成样本应该有明确的目标类别</a:t>
            </a:r>
            <a:endParaRPr lang="en-US" altLang="zh-CN" dirty="0"/>
          </a:p>
          <a:p>
            <a:pPr lvl="1"/>
            <a:endParaRPr lang="en-US" altLang="zh-CN" dirty="0"/>
          </a:p>
          <a:p>
            <a:pPr lvl="1"/>
            <a:r>
              <a:rPr lang="zh-CN" altLang="en-US" dirty="0"/>
              <a:t>简单地将目标类别定义为“真”，没有充分利用标签信息</a:t>
            </a:r>
            <a:endParaRPr lang="en-US" altLang="zh-CN" dirty="0"/>
          </a:p>
          <a:p>
            <a:pPr lvl="1"/>
            <a:endParaRPr lang="en-US" altLang="zh-CN" dirty="0"/>
          </a:p>
          <a:p>
            <a:pPr lvl="1"/>
            <a:r>
              <a:rPr lang="zh-CN" altLang="en-US" dirty="0"/>
              <a:t>相关工作</a:t>
            </a:r>
            <a:r>
              <a:rPr lang="en-US" altLang="zh-CN" dirty="0" err="1"/>
              <a:t>LabelGAN</a:t>
            </a:r>
            <a:r>
              <a:rPr lang="zh-CN" altLang="en-US" dirty="0"/>
              <a:t>中，存在该问题</a:t>
            </a:r>
            <a:endParaRPr lang="en-US" altLang="zh-CN" dirty="0"/>
          </a:p>
          <a:p>
            <a:pPr lvl="1"/>
            <a:endParaRPr lang="en-US" dirty="0"/>
          </a:p>
          <a:p>
            <a:r>
              <a:rPr lang="zh-CN" altLang="en-US" dirty="0"/>
              <a:t>提出</a:t>
            </a:r>
            <a:r>
              <a:rPr lang="en-US" altLang="zh-CN" dirty="0"/>
              <a:t>AM-GAN</a:t>
            </a:r>
          </a:p>
          <a:p>
            <a:pPr lvl="1"/>
            <a:endParaRPr lang="en-US" dirty="0"/>
          </a:p>
          <a:p>
            <a:pPr lvl="1"/>
            <a:r>
              <a:rPr lang="zh-CN" altLang="en-US" dirty="0"/>
              <a:t>在</a:t>
            </a:r>
            <a:r>
              <a:rPr lang="en-US" altLang="zh-CN" dirty="0" err="1"/>
              <a:t>LabelGAN</a:t>
            </a:r>
            <a:r>
              <a:rPr lang="zh-CN" altLang="en-US" dirty="0"/>
              <a:t>的基础上，为每个生成样本自动生成分配的目标类别</a:t>
            </a:r>
            <a:endParaRPr lang="en-US" dirty="0"/>
          </a:p>
          <a:p>
            <a:pPr marL="0" indent="0">
              <a:buNone/>
            </a:pPr>
            <a:endParaRPr lang="en-US" dirty="0"/>
          </a:p>
          <a:p>
            <a:endParaRPr lang="en-US" dirty="0"/>
          </a:p>
        </p:txBody>
      </p:sp>
      <p:sp>
        <p:nvSpPr>
          <p:cNvPr id="3" name="标题 2">
            <a:extLst>
              <a:ext uri="{FF2B5EF4-FFF2-40B4-BE49-F238E27FC236}">
                <a16:creationId xmlns:a16="http://schemas.microsoft.com/office/drawing/2014/main" id="{EF2F622A-CF80-4AA1-86F8-98A2D33FE633}"/>
              </a:ext>
            </a:extLst>
          </p:cNvPr>
          <p:cNvSpPr>
            <a:spLocks noGrp="1"/>
          </p:cNvSpPr>
          <p:nvPr>
            <p:ph type="title"/>
          </p:nvPr>
        </p:nvSpPr>
        <p:spPr/>
        <p:txBody>
          <a:bodyPr/>
          <a:lstStyle/>
          <a:p>
            <a:r>
              <a:rPr lang="zh-CN" altLang="en-US" dirty="0"/>
              <a:t>主要结论</a:t>
            </a:r>
            <a:endParaRPr lang="en-US" dirty="0"/>
          </a:p>
        </p:txBody>
      </p:sp>
    </p:spTree>
    <p:extLst>
      <p:ext uri="{BB962C8B-B14F-4D97-AF65-F5344CB8AC3E}">
        <p14:creationId xmlns:p14="http://schemas.microsoft.com/office/powerpoint/2010/main" val="6152503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AECDD76-81E9-4A15-BB55-8BE8D643335C}"/>
              </a:ext>
            </a:extLst>
          </p:cNvPr>
          <p:cNvSpPr>
            <a:spLocks noGrp="1"/>
          </p:cNvSpPr>
          <p:nvPr>
            <p:ph sz="quarter" idx="10"/>
          </p:nvPr>
        </p:nvSpPr>
        <p:spPr/>
        <p:txBody>
          <a:bodyPr/>
          <a:lstStyle/>
          <a:p>
            <a:pPr>
              <a:lnSpc>
                <a:spcPct val="150000"/>
              </a:lnSpc>
            </a:pPr>
            <a:r>
              <a:rPr lang="zh-CN" altLang="en-US" dirty="0"/>
              <a:t>几个模型之间的联系：交叉熵分解</a:t>
            </a:r>
            <a:endParaRPr lang="en-US" altLang="zh-CN" dirty="0"/>
          </a:p>
          <a:p>
            <a:endParaRPr lang="en-US" altLang="zh-CN" dirty="0"/>
          </a:p>
          <a:p>
            <a:endParaRPr lang="en-US" altLang="zh-CN" dirty="0"/>
          </a:p>
          <a:p>
            <a:endParaRPr lang="en-US" altLang="zh-CN" dirty="0"/>
          </a:p>
          <a:p>
            <a:endParaRPr lang="en-US" altLang="zh-CN" dirty="0"/>
          </a:p>
          <a:p>
            <a:r>
              <a:rPr lang="en-US" altLang="zh-CN" dirty="0"/>
              <a:t>AC-GAN  = AC + GAN</a:t>
            </a:r>
          </a:p>
          <a:p>
            <a:r>
              <a:rPr lang="en-US" altLang="zh-CN" dirty="0"/>
              <a:t>AM-GAN = AC + </a:t>
            </a:r>
            <a:r>
              <a:rPr lang="en-US" altLang="zh-CN" dirty="0" err="1"/>
              <a:t>LabelGAN</a:t>
            </a:r>
            <a:endParaRPr lang="en-US" altLang="zh-CN" dirty="0"/>
          </a:p>
          <a:p>
            <a:endParaRPr lang="en-US" dirty="0"/>
          </a:p>
        </p:txBody>
      </p:sp>
      <p:sp>
        <p:nvSpPr>
          <p:cNvPr id="3" name="标题 2">
            <a:extLst>
              <a:ext uri="{FF2B5EF4-FFF2-40B4-BE49-F238E27FC236}">
                <a16:creationId xmlns:a16="http://schemas.microsoft.com/office/drawing/2014/main" id="{84F61EEE-04BC-4BD3-B681-8C5F9F3BF339}"/>
              </a:ext>
            </a:extLst>
          </p:cNvPr>
          <p:cNvSpPr>
            <a:spLocks noGrp="1"/>
          </p:cNvSpPr>
          <p:nvPr>
            <p:ph type="title"/>
          </p:nvPr>
        </p:nvSpPr>
        <p:spPr/>
        <p:txBody>
          <a:bodyPr/>
          <a:lstStyle/>
          <a:p>
            <a:r>
              <a:rPr lang="zh-CN" altLang="en-US" dirty="0"/>
              <a:t>主要结论</a:t>
            </a:r>
            <a:endParaRPr lang="en-US" dirty="0"/>
          </a:p>
        </p:txBody>
      </p:sp>
      <p:pic>
        <p:nvPicPr>
          <p:cNvPr id="4" name="图片 3">
            <a:extLst>
              <a:ext uri="{FF2B5EF4-FFF2-40B4-BE49-F238E27FC236}">
                <a16:creationId xmlns:a16="http://schemas.microsoft.com/office/drawing/2014/main" id="{569819F7-9C90-4B92-8159-0089A9FDC6D2}"/>
              </a:ext>
            </a:extLst>
          </p:cNvPr>
          <p:cNvPicPr>
            <a:picLocks noChangeAspect="1"/>
          </p:cNvPicPr>
          <p:nvPr/>
        </p:nvPicPr>
        <p:blipFill>
          <a:blip r:embed="rId2"/>
          <a:stretch>
            <a:fillRect/>
          </a:stretch>
        </p:blipFill>
        <p:spPr>
          <a:xfrm>
            <a:off x="1112219" y="2807362"/>
            <a:ext cx="7135776" cy="621638"/>
          </a:xfrm>
          <a:prstGeom prst="rect">
            <a:avLst/>
          </a:prstGeom>
        </p:spPr>
      </p:pic>
    </p:spTree>
    <p:extLst>
      <p:ext uri="{BB962C8B-B14F-4D97-AF65-F5344CB8AC3E}">
        <p14:creationId xmlns:p14="http://schemas.microsoft.com/office/powerpoint/2010/main" val="34226427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5750D6F-11A2-4949-88CB-61126EAD9DE1}"/>
              </a:ext>
            </a:extLst>
          </p:cNvPr>
          <p:cNvSpPr>
            <a:spLocks noGrp="1"/>
          </p:cNvSpPr>
          <p:nvPr>
            <p:ph sz="quarter" idx="10"/>
          </p:nvPr>
        </p:nvSpPr>
        <p:spPr/>
        <p:txBody>
          <a:bodyPr/>
          <a:lstStyle/>
          <a:p>
            <a:pPr>
              <a:lnSpc>
                <a:spcPct val="150000"/>
              </a:lnSpc>
            </a:pPr>
            <a:r>
              <a:rPr lang="zh-CN" altLang="en-US" dirty="0"/>
              <a:t>几个模型之间的联系：结构对比</a:t>
            </a:r>
            <a:endParaRPr lang="en-US" altLang="zh-CN" dirty="0"/>
          </a:p>
          <a:p>
            <a:pPr lvl="1"/>
            <a:endParaRPr lang="en-US" dirty="0"/>
          </a:p>
          <a:p>
            <a:pPr lvl="1"/>
            <a:endParaRPr lang="en-US" dirty="0"/>
          </a:p>
          <a:p>
            <a:endParaRPr lang="en-US" dirty="0"/>
          </a:p>
        </p:txBody>
      </p:sp>
      <p:sp>
        <p:nvSpPr>
          <p:cNvPr id="3" name="标题 2">
            <a:extLst>
              <a:ext uri="{FF2B5EF4-FFF2-40B4-BE49-F238E27FC236}">
                <a16:creationId xmlns:a16="http://schemas.microsoft.com/office/drawing/2014/main" id="{15586DB0-C664-4937-BE36-618913D13F04}"/>
              </a:ext>
            </a:extLst>
          </p:cNvPr>
          <p:cNvSpPr>
            <a:spLocks noGrp="1"/>
          </p:cNvSpPr>
          <p:nvPr>
            <p:ph type="title"/>
          </p:nvPr>
        </p:nvSpPr>
        <p:spPr/>
        <p:txBody>
          <a:bodyPr/>
          <a:lstStyle/>
          <a:p>
            <a:r>
              <a:rPr lang="zh-CN" altLang="en-US" dirty="0"/>
              <a:t>主要结论</a:t>
            </a:r>
            <a:endParaRPr lang="en-US" dirty="0"/>
          </a:p>
        </p:txBody>
      </p:sp>
      <p:grpSp>
        <p:nvGrpSpPr>
          <p:cNvPr id="4" name="组合 3">
            <a:extLst>
              <a:ext uri="{FF2B5EF4-FFF2-40B4-BE49-F238E27FC236}">
                <a16:creationId xmlns:a16="http://schemas.microsoft.com/office/drawing/2014/main" id="{7F343717-0850-4A8E-82B1-9962CB2DCE34}"/>
              </a:ext>
            </a:extLst>
          </p:cNvPr>
          <p:cNvGrpSpPr/>
          <p:nvPr/>
        </p:nvGrpSpPr>
        <p:grpSpPr>
          <a:xfrm>
            <a:off x="1806231" y="2716845"/>
            <a:ext cx="5408301" cy="2912167"/>
            <a:chOff x="3466228" y="3382491"/>
            <a:chExt cx="5256651" cy="2630464"/>
          </a:xfrm>
        </p:grpSpPr>
        <p:pic>
          <p:nvPicPr>
            <p:cNvPr id="5" name="图片 4">
              <a:extLst>
                <a:ext uri="{FF2B5EF4-FFF2-40B4-BE49-F238E27FC236}">
                  <a16:creationId xmlns:a16="http://schemas.microsoft.com/office/drawing/2014/main" id="{DC8066D7-46C4-4E5C-999E-BA778DD9B5AE}"/>
                </a:ext>
              </a:extLst>
            </p:cNvPr>
            <p:cNvPicPr>
              <a:picLocks noChangeAspect="1"/>
            </p:cNvPicPr>
            <p:nvPr/>
          </p:nvPicPr>
          <p:blipFill>
            <a:blip r:embed="rId2"/>
            <a:stretch>
              <a:fillRect/>
            </a:stretch>
          </p:blipFill>
          <p:spPr>
            <a:xfrm>
              <a:off x="3466228" y="3382491"/>
              <a:ext cx="5256651" cy="2630464"/>
            </a:xfrm>
            <a:prstGeom prst="rect">
              <a:avLst/>
            </a:prstGeom>
          </p:spPr>
        </p:pic>
        <p:cxnSp>
          <p:nvCxnSpPr>
            <p:cNvPr id="6" name="直接箭头连接符 5">
              <a:extLst>
                <a:ext uri="{FF2B5EF4-FFF2-40B4-BE49-F238E27FC236}">
                  <a16:creationId xmlns:a16="http://schemas.microsoft.com/office/drawing/2014/main" id="{EACA5CEB-8800-49BC-AB58-DF9B77B75C7B}"/>
                </a:ext>
              </a:extLst>
            </p:cNvPr>
            <p:cNvCxnSpPr>
              <a:cxnSpLocks/>
            </p:cNvCxnSpPr>
            <p:nvPr/>
          </p:nvCxnSpPr>
          <p:spPr>
            <a:xfrm>
              <a:off x="6895750" y="4676775"/>
              <a:ext cx="0" cy="524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48670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851" y="235137"/>
            <a:ext cx="6474515" cy="337358"/>
          </a:xfrm>
        </p:spPr>
        <p:txBody>
          <a:bodyPr/>
          <a:lstStyle/>
          <a:p>
            <a:r>
              <a:rPr lang="zh-CN" altLang="en-US" dirty="0"/>
              <a:t>目录 </a:t>
            </a:r>
            <a:r>
              <a:rPr lang="en-US" altLang="zh-CN" dirty="0"/>
              <a:t>Contents</a:t>
            </a:r>
            <a:endParaRPr lang="zh-CN" altLang="en-US" dirty="0"/>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t>概况</a:t>
            </a:r>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t>生成对抗网络的收敛性</a:t>
            </a: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t>生成对抗网络的学习算法</a:t>
            </a: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t>生成对抗网络的样本质量</a:t>
            </a: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t>总结</a:t>
            </a:r>
          </a:p>
        </p:txBody>
      </p:sp>
    </p:spTree>
    <p:extLst>
      <p:ext uri="{BB962C8B-B14F-4D97-AF65-F5344CB8AC3E}">
        <p14:creationId xmlns:p14="http://schemas.microsoft.com/office/powerpoint/2010/main" val="31175378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03FDAE3-0BF5-48B9-8607-B955A3A5037F}"/>
              </a:ext>
            </a:extLst>
          </p:cNvPr>
          <p:cNvSpPr>
            <a:spLocks noGrp="1"/>
          </p:cNvSpPr>
          <p:nvPr>
            <p:ph sz="quarter" idx="10"/>
          </p:nvPr>
        </p:nvSpPr>
        <p:spPr/>
        <p:txBody>
          <a:bodyPr/>
          <a:lstStyle/>
          <a:p>
            <a:pPr>
              <a:lnSpc>
                <a:spcPct val="150000"/>
              </a:lnSpc>
            </a:pPr>
            <a:r>
              <a:rPr lang="en-US" altLang="zh-CN" dirty="0"/>
              <a:t>AM-GAN</a:t>
            </a:r>
            <a:r>
              <a:rPr lang="zh-CN" altLang="en-US" dirty="0"/>
              <a:t>达到了当前各种模型中最好的样本质量</a:t>
            </a:r>
            <a:endParaRPr lang="en-US" altLang="zh-CN" dirty="0"/>
          </a:p>
          <a:p>
            <a:r>
              <a:rPr lang="zh-CN" altLang="en-US" dirty="0"/>
              <a:t>为</a:t>
            </a:r>
            <a:r>
              <a:rPr lang="en-US" altLang="zh-CN" dirty="0"/>
              <a:t>AC-GAN</a:t>
            </a:r>
            <a:r>
              <a:rPr lang="zh-CN" altLang="en-US" dirty="0"/>
              <a:t>引入对抗训练，可解决它的模式崩塌问题</a:t>
            </a:r>
            <a:endParaRPr lang="en-US" altLang="zh-CN" dirty="0"/>
          </a:p>
          <a:p>
            <a:endParaRPr lang="en-US" dirty="0"/>
          </a:p>
        </p:txBody>
      </p:sp>
      <p:sp>
        <p:nvSpPr>
          <p:cNvPr id="3" name="标题 2">
            <a:extLst>
              <a:ext uri="{FF2B5EF4-FFF2-40B4-BE49-F238E27FC236}">
                <a16:creationId xmlns:a16="http://schemas.microsoft.com/office/drawing/2014/main" id="{27E36C23-D9CC-43FE-A4BD-51BD401862AD}"/>
              </a:ext>
            </a:extLst>
          </p:cNvPr>
          <p:cNvSpPr>
            <a:spLocks noGrp="1"/>
          </p:cNvSpPr>
          <p:nvPr>
            <p:ph type="title"/>
          </p:nvPr>
        </p:nvSpPr>
        <p:spPr/>
        <p:txBody>
          <a:bodyPr/>
          <a:lstStyle/>
          <a:p>
            <a:r>
              <a:rPr lang="zh-CN" altLang="en-US" dirty="0"/>
              <a:t>实验分析</a:t>
            </a:r>
            <a:endParaRPr lang="en-US" dirty="0"/>
          </a:p>
        </p:txBody>
      </p:sp>
      <p:pic>
        <p:nvPicPr>
          <p:cNvPr id="5" name="图片 4">
            <a:extLst>
              <a:ext uri="{FF2B5EF4-FFF2-40B4-BE49-F238E27FC236}">
                <a16:creationId xmlns:a16="http://schemas.microsoft.com/office/drawing/2014/main" id="{F27C2CD4-BB2D-4787-A930-D4B09BA99917}"/>
              </a:ext>
            </a:extLst>
          </p:cNvPr>
          <p:cNvPicPr>
            <a:picLocks noChangeAspect="1"/>
          </p:cNvPicPr>
          <p:nvPr/>
        </p:nvPicPr>
        <p:blipFill>
          <a:blip r:embed="rId2"/>
          <a:stretch>
            <a:fillRect/>
          </a:stretch>
        </p:blipFill>
        <p:spPr>
          <a:xfrm>
            <a:off x="645952" y="3130382"/>
            <a:ext cx="7852095" cy="1795123"/>
          </a:xfrm>
          <a:prstGeom prst="rect">
            <a:avLst/>
          </a:prstGeom>
        </p:spPr>
      </p:pic>
    </p:spTree>
    <p:extLst>
      <p:ext uri="{BB962C8B-B14F-4D97-AF65-F5344CB8AC3E}">
        <p14:creationId xmlns:p14="http://schemas.microsoft.com/office/powerpoint/2010/main" val="18470042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概况</a:t>
            </a:r>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t>生成对抗网络的收敛性</a:t>
            </a:r>
            <a:endParaRPr lang="zh-CN" altLang="en-US" sz="2400" dirty="0">
              <a:solidFill>
                <a:schemeClr val="tx1">
                  <a:lumMod val="75000"/>
                  <a:lumOff val="25000"/>
                </a:schemeClr>
              </a:solidFill>
            </a:endParaRP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t>生成对抗网络的学习算法</a:t>
            </a:r>
            <a:endParaRPr lang="zh-CN" altLang="en-US" sz="2400" dirty="0">
              <a:solidFill>
                <a:schemeClr val="tx1">
                  <a:lumMod val="75000"/>
                  <a:lumOff val="25000"/>
                </a:schemeClr>
              </a:solidFill>
            </a:endParaRP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t>生成对抗网络的样本质量</a:t>
            </a:r>
            <a:endParaRPr lang="zh-CN" altLang="en-US" sz="2400" dirty="0">
              <a:solidFill>
                <a:schemeClr val="tx1">
                  <a:lumMod val="75000"/>
                  <a:lumOff val="25000"/>
                </a:schemeClr>
              </a:solidFill>
            </a:endParaRP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总结</a:t>
            </a:r>
          </a:p>
        </p:txBody>
      </p:sp>
      <p:sp>
        <p:nvSpPr>
          <p:cNvPr id="27" name="标题 1">
            <a:extLst>
              <a:ext uri="{FF2B5EF4-FFF2-40B4-BE49-F238E27FC236}">
                <a16:creationId xmlns:a16="http://schemas.microsoft.com/office/drawing/2014/main" id="{36408FDC-5072-4724-8324-ADAEC8F5AF25}"/>
              </a:ext>
            </a:extLst>
          </p:cNvPr>
          <p:cNvSpPr>
            <a:spLocks noGrp="1"/>
          </p:cNvSpPr>
          <p:nvPr>
            <p:ph type="title"/>
          </p:nvPr>
        </p:nvSpPr>
        <p:spPr>
          <a:xfrm>
            <a:off x="323850" y="235137"/>
            <a:ext cx="6474515" cy="337358"/>
          </a:xfrm>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852592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3858C9B2-7B30-47C3-8530-818C6A3819B9}"/>
              </a:ext>
            </a:extLst>
          </p:cNvPr>
          <p:cNvSpPr>
            <a:spLocks noGrp="1"/>
          </p:cNvSpPr>
          <p:nvPr>
            <p:ph sz="quarter" idx="10"/>
          </p:nvPr>
        </p:nvSpPr>
        <p:spPr/>
        <p:txBody>
          <a:bodyPr>
            <a:normAutofit/>
          </a:bodyPr>
          <a:lstStyle/>
          <a:p>
            <a:pPr>
              <a:lnSpc>
                <a:spcPct val="150000"/>
              </a:lnSpc>
            </a:pPr>
            <a:r>
              <a:rPr lang="zh-CN" altLang="en-US" dirty="0"/>
              <a:t>关于生成对抗网络的训练问题：</a:t>
            </a:r>
            <a:endParaRPr lang="en-US" altLang="zh-CN" dirty="0"/>
          </a:p>
          <a:p>
            <a:pPr lvl="1">
              <a:lnSpc>
                <a:spcPct val="150000"/>
              </a:lnSpc>
            </a:pPr>
            <a:r>
              <a:rPr lang="en-US" dirty="0"/>
              <a:t>Lipschitz GANs</a:t>
            </a:r>
            <a:r>
              <a:rPr lang="zh-CN" altLang="en-US" dirty="0"/>
              <a:t> </a:t>
            </a:r>
            <a:r>
              <a:rPr lang="en-US" altLang="zh-CN" dirty="0"/>
              <a:t>(ICML, 2019)</a:t>
            </a:r>
          </a:p>
          <a:p>
            <a:pPr lvl="1">
              <a:lnSpc>
                <a:spcPct val="150000"/>
              </a:lnSpc>
            </a:pPr>
            <a:r>
              <a:rPr lang="zh-CN" altLang="en-US" dirty="0"/>
              <a:t>研究生成对抗网络的收敛性问题</a:t>
            </a:r>
            <a:endParaRPr lang="en-US" altLang="zh-CN" dirty="0"/>
          </a:p>
          <a:p>
            <a:pPr lvl="1">
              <a:lnSpc>
                <a:spcPct val="150000"/>
              </a:lnSpc>
            </a:pPr>
            <a:r>
              <a:rPr lang="en-US" altLang="zh-CN" dirty="0"/>
              <a:t>AdaShift</a:t>
            </a:r>
            <a:r>
              <a:rPr lang="zh-CN" altLang="en-US" dirty="0"/>
              <a:t> </a:t>
            </a:r>
            <a:r>
              <a:rPr lang="en-US" altLang="zh-CN" dirty="0"/>
              <a:t>(ICLR, 2019)</a:t>
            </a:r>
          </a:p>
          <a:p>
            <a:pPr lvl="1">
              <a:lnSpc>
                <a:spcPct val="150000"/>
              </a:lnSpc>
            </a:pPr>
            <a:r>
              <a:rPr lang="zh-CN" altLang="en-US" dirty="0"/>
              <a:t>研究生成对抗网络训练所依赖的自适应学习率算法的收敛性问题</a:t>
            </a:r>
            <a:endParaRPr lang="en-US" altLang="zh-CN" dirty="0"/>
          </a:p>
          <a:p>
            <a:pPr>
              <a:lnSpc>
                <a:spcPct val="150000"/>
              </a:lnSpc>
            </a:pPr>
            <a:endParaRPr lang="en-US" altLang="zh-CN" dirty="0"/>
          </a:p>
          <a:p>
            <a:pPr>
              <a:lnSpc>
                <a:spcPct val="150000"/>
              </a:lnSpc>
            </a:pPr>
            <a:r>
              <a:rPr lang="zh-CN" altLang="en-US" dirty="0"/>
              <a:t>关于生成对抗网络的样本质量问题：</a:t>
            </a:r>
            <a:endParaRPr lang="en-US" altLang="zh-CN" dirty="0"/>
          </a:p>
          <a:p>
            <a:pPr lvl="1">
              <a:lnSpc>
                <a:spcPct val="150000"/>
              </a:lnSpc>
            </a:pPr>
            <a:r>
              <a:rPr lang="en-US" altLang="zh-CN" dirty="0"/>
              <a:t>AM-GAN (ICLR, 2018)</a:t>
            </a:r>
          </a:p>
          <a:p>
            <a:pPr lvl="1">
              <a:lnSpc>
                <a:spcPct val="150000"/>
              </a:lnSpc>
            </a:pPr>
            <a:r>
              <a:rPr lang="zh-CN" altLang="en-US" dirty="0"/>
              <a:t>研究标签信息如何影响和提升生成对抗网络的生成样本的质量</a:t>
            </a:r>
            <a:endParaRPr lang="en-US" dirty="0"/>
          </a:p>
        </p:txBody>
      </p:sp>
      <p:sp>
        <p:nvSpPr>
          <p:cNvPr id="3" name="标题 2">
            <a:extLst>
              <a:ext uri="{FF2B5EF4-FFF2-40B4-BE49-F238E27FC236}">
                <a16:creationId xmlns:a16="http://schemas.microsoft.com/office/drawing/2014/main" id="{8D94FFE0-07D6-4BF6-A48E-F5A0F7CCBE03}"/>
              </a:ext>
            </a:extLst>
          </p:cNvPr>
          <p:cNvSpPr>
            <a:spLocks noGrp="1"/>
          </p:cNvSpPr>
          <p:nvPr>
            <p:ph type="title"/>
          </p:nvPr>
        </p:nvSpPr>
        <p:spPr/>
        <p:txBody>
          <a:bodyPr/>
          <a:lstStyle/>
          <a:p>
            <a:r>
              <a:rPr lang="zh-CN" altLang="en-US" dirty="0"/>
              <a:t>总结</a:t>
            </a:r>
            <a:endParaRPr lang="en-US" dirty="0"/>
          </a:p>
        </p:txBody>
      </p:sp>
    </p:spTree>
    <p:extLst>
      <p:ext uri="{BB962C8B-B14F-4D97-AF65-F5344CB8AC3E}">
        <p14:creationId xmlns:p14="http://schemas.microsoft.com/office/powerpoint/2010/main" val="4827096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10187A8-C087-4119-81E3-03C01104CD55}"/>
              </a:ext>
            </a:extLst>
          </p:cNvPr>
          <p:cNvSpPr>
            <a:spLocks noGrp="1"/>
          </p:cNvSpPr>
          <p:nvPr>
            <p:ph sz="quarter" idx="10"/>
          </p:nvPr>
        </p:nvSpPr>
        <p:spPr/>
        <p:txBody>
          <a:bodyPr>
            <a:normAutofit/>
          </a:bodyPr>
          <a:lstStyle/>
          <a:p>
            <a:pPr>
              <a:lnSpc>
                <a:spcPct val="150000"/>
              </a:lnSpc>
            </a:pPr>
            <a:r>
              <a:rPr lang="zh-CN" altLang="en-US" dirty="0"/>
              <a:t>第一作者身份：</a:t>
            </a:r>
            <a:endParaRPr lang="en-US" altLang="zh-CN" dirty="0"/>
          </a:p>
          <a:p>
            <a:pPr lvl="1">
              <a:lnSpc>
                <a:spcPct val="100000"/>
              </a:lnSpc>
            </a:pPr>
            <a:r>
              <a:rPr lang="en-US" altLang="zh-CN" dirty="0"/>
              <a:t>ICML, 2019; ICLR, 2018; ICLR, 2019; TOG, 2016.</a:t>
            </a:r>
          </a:p>
          <a:p>
            <a:pPr>
              <a:lnSpc>
                <a:spcPct val="100000"/>
              </a:lnSpc>
            </a:pPr>
            <a:r>
              <a:rPr lang="zh-CN" altLang="en-US" dirty="0"/>
              <a:t>第二作者身份：</a:t>
            </a:r>
            <a:endParaRPr lang="en-US" altLang="zh-CN" dirty="0"/>
          </a:p>
          <a:p>
            <a:pPr lvl="1">
              <a:lnSpc>
                <a:spcPct val="100000"/>
              </a:lnSpc>
            </a:pPr>
            <a:r>
              <a:rPr lang="en-US" altLang="zh-CN" dirty="0"/>
              <a:t>AAAI, 2019; ECML, 2017.</a:t>
            </a:r>
          </a:p>
          <a:p>
            <a:pPr>
              <a:lnSpc>
                <a:spcPct val="100000"/>
              </a:lnSpc>
            </a:pPr>
            <a:r>
              <a:rPr lang="zh-CN" altLang="en-US" dirty="0"/>
              <a:t>第三作者身份：</a:t>
            </a:r>
            <a:endParaRPr lang="en-US" altLang="zh-CN" dirty="0"/>
          </a:p>
          <a:p>
            <a:pPr lvl="1">
              <a:lnSpc>
                <a:spcPct val="100000"/>
              </a:lnSpc>
            </a:pPr>
            <a:r>
              <a:rPr lang="en-US" altLang="zh-CN" dirty="0"/>
              <a:t>SIGIR, 2019; IJCAI, 2018.</a:t>
            </a:r>
          </a:p>
          <a:p>
            <a:pPr>
              <a:lnSpc>
                <a:spcPct val="100000"/>
              </a:lnSpc>
            </a:pPr>
            <a:r>
              <a:rPr lang="zh-CN" altLang="en-US" dirty="0"/>
              <a:t>第四作者身份：</a:t>
            </a:r>
            <a:endParaRPr lang="en-US" altLang="zh-CN" dirty="0"/>
          </a:p>
          <a:p>
            <a:pPr lvl="1">
              <a:lnSpc>
                <a:spcPct val="100000"/>
              </a:lnSpc>
            </a:pPr>
            <a:r>
              <a:rPr lang="en-US" altLang="zh-CN" dirty="0"/>
              <a:t>ECAI, 2020. </a:t>
            </a:r>
          </a:p>
          <a:p>
            <a:pPr>
              <a:lnSpc>
                <a:spcPct val="100000"/>
              </a:lnSpc>
            </a:pPr>
            <a:endParaRPr lang="en-US" altLang="zh-CN" dirty="0"/>
          </a:p>
          <a:p>
            <a:pPr>
              <a:lnSpc>
                <a:spcPct val="100000"/>
              </a:lnSpc>
            </a:pPr>
            <a:r>
              <a:rPr lang="zh-CN" altLang="en-US" dirty="0"/>
              <a:t>该博士论文中主要包括：</a:t>
            </a:r>
            <a:endParaRPr lang="en-US" altLang="zh-CN" dirty="0"/>
          </a:p>
          <a:p>
            <a:pPr lvl="1">
              <a:lnSpc>
                <a:spcPct val="100000"/>
              </a:lnSpc>
            </a:pPr>
            <a:r>
              <a:rPr lang="en-US" altLang="zh-CN" dirty="0"/>
              <a:t>ICML, 2019; ICLR</a:t>
            </a:r>
            <a:r>
              <a:rPr lang="en-US" altLang="zh-CN"/>
              <a:t>, 2019; </a:t>
            </a:r>
            <a:r>
              <a:rPr lang="en-US" altLang="zh-CN" dirty="0"/>
              <a:t>ICLR</a:t>
            </a:r>
            <a:r>
              <a:rPr lang="en-US" altLang="zh-CN"/>
              <a:t>, 2018. </a:t>
            </a:r>
            <a:endParaRPr lang="en-US" dirty="0"/>
          </a:p>
        </p:txBody>
      </p:sp>
      <p:sp>
        <p:nvSpPr>
          <p:cNvPr id="3" name="标题 2">
            <a:extLst>
              <a:ext uri="{FF2B5EF4-FFF2-40B4-BE49-F238E27FC236}">
                <a16:creationId xmlns:a16="http://schemas.microsoft.com/office/drawing/2014/main" id="{9DCA352F-EA73-4CD4-AE84-406C6B99CB1E}"/>
              </a:ext>
            </a:extLst>
          </p:cNvPr>
          <p:cNvSpPr>
            <a:spLocks noGrp="1"/>
          </p:cNvSpPr>
          <p:nvPr>
            <p:ph type="title"/>
          </p:nvPr>
        </p:nvSpPr>
        <p:spPr/>
        <p:txBody>
          <a:bodyPr/>
          <a:lstStyle/>
          <a:p>
            <a:r>
              <a:rPr lang="zh-CN" altLang="en-US" dirty="0"/>
              <a:t>论文发表情况</a:t>
            </a:r>
            <a:endParaRPr lang="en-US" dirty="0"/>
          </a:p>
        </p:txBody>
      </p:sp>
    </p:spTree>
    <p:extLst>
      <p:ext uri="{BB962C8B-B14F-4D97-AF65-F5344CB8AC3E}">
        <p14:creationId xmlns:p14="http://schemas.microsoft.com/office/powerpoint/2010/main" val="34302329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ea"/>
                <a:ea typeface="+mn-ea"/>
              </a:rPr>
              <a:t>谢谢！</a:t>
            </a:r>
          </a:p>
        </p:txBody>
      </p:sp>
    </p:spTree>
    <p:extLst>
      <p:ext uri="{BB962C8B-B14F-4D97-AF65-F5344CB8AC3E}">
        <p14:creationId xmlns:p14="http://schemas.microsoft.com/office/powerpoint/2010/main" val="13629736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5645BD0-2965-4D9B-B0C9-E3B59A09E6D9}"/>
              </a:ext>
            </a:extLst>
          </p:cNvPr>
          <p:cNvSpPr>
            <a:spLocks noGrp="1"/>
          </p:cNvSpPr>
          <p:nvPr>
            <p:ph sz="quarter" idx="10"/>
          </p:nvPr>
        </p:nvSpPr>
        <p:spPr>
          <a:xfrm>
            <a:off x="494026" y="1685678"/>
            <a:ext cx="8372163" cy="4921498"/>
          </a:xfrm>
        </p:spPr>
        <p:txBody>
          <a:bodyPr/>
          <a:lstStyle/>
          <a:p>
            <a:r>
              <a:rPr lang="en-US" altLang="zh-CN" dirty="0"/>
              <a:t>Training issues</a:t>
            </a:r>
          </a:p>
          <a:p>
            <a:pPr lvl="1"/>
            <a:r>
              <a:rPr lang="en-US" altLang="zh-CN" b="1" strike="sngStrike" dirty="0"/>
              <a:t>Instability</a:t>
            </a:r>
          </a:p>
          <a:p>
            <a:pPr lvl="1"/>
            <a:r>
              <a:rPr lang="en-US" altLang="zh-CN" dirty="0"/>
              <a:t>Unreachable optimum</a:t>
            </a:r>
          </a:p>
          <a:p>
            <a:r>
              <a:rPr lang="en-US" altLang="zh-CN" dirty="0"/>
              <a:t>Sample quality issues</a:t>
            </a:r>
          </a:p>
          <a:p>
            <a:pPr lvl="1"/>
            <a:r>
              <a:rPr lang="en-US" altLang="zh-CN" strike="sngStrike" dirty="0"/>
              <a:t>Complex dataset</a:t>
            </a:r>
          </a:p>
          <a:p>
            <a:pPr lvl="1"/>
            <a:r>
              <a:rPr lang="en-US" altLang="zh-CN" dirty="0"/>
              <a:t>Ghost effect</a:t>
            </a:r>
          </a:p>
          <a:p>
            <a:r>
              <a:rPr lang="en-US" altLang="zh-CN" dirty="0"/>
              <a:t>Generalization issue</a:t>
            </a:r>
          </a:p>
        </p:txBody>
      </p:sp>
      <p:sp>
        <p:nvSpPr>
          <p:cNvPr id="3" name="标题 2">
            <a:extLst>
              <a:ext uri="{FF2B5EF4-FFF2-40B4-BE49-F238E27FC236}">
                <a16:creationId xmlns:a16="http://schemas.microsoft.com/office/drawing/2014/main" id="{1D74246B-3371-4792-B208-CB6DBAAB3D49}"/>
              </a:ext>
            </a:extLst>
          </p:cNvPr>
          <p:cNvSpPr>
            <a:spLocks noGrp="1"/>
          </p:cNvSpPr>
          <p:nvPr>
            <p:ph type="title"/>
          </p:nvPr>
        </p:nvSpPr>
        <p:spPr>
          <a:xfrm>
            <a:off x="494026" y="975602"/>
            <a:ext cx="8372163" cy="574183"/>
          </a:xfrm>
        </p:spPr>
        <p:txBody>
          <a:bodyPr/>
          <a:lstStyle/>
          <a:p>
            <a:r>
              <a:rPr lang="en-US" altLang="zh-CN" dirty="0"/>
              <a:t>Key Problems of GANs</a:t>
            </a:r>
            <a:endParaRPr lang="zh-CN" altLang="en-US" dirty="0"/>
          </a:p>
        </p:txBody>
      </p:sp>
      <p:sp>
        <p:nvSpPr>
          <p:cNvPr id="4" name="矩形 3">
            <a:extLst>
              <a:ext uri="{FF2B5EF4-FFF2-40B4-BE49-F238E27FC236}">
                <a16:creationId xmlns:a16="http://schemas.microsoft.com/office/drawing/2014/main" id="{7707A375-6D56-45D3-9735-66D47508A0EA}"/>
              </a:ext>
            </a:extLst>
          </p:cNvPr>
          <p:cNvSpPr/>
          <p:nvPr/>
        </p:nvSpPr>
        <p:spPr>
          <a:xfrm>
            <a:off x="4894002" y="1794735"/>
            <a:ext cx="3972187" cy="2147704"/>
          </a:xfrm>
          <a:prstGeom prst="rect">
            <a:avLst/>
          </a:prstGeom>
          <a:solidFill>
            <a:schemeClr val="bg2">
              <a:lumMod val="20000"/>
              <a:lumOff val="80000"/>
            </a:schemeClr>
          </a:solidFill>
        </p:spPr>
        <p:txBody>
          <a:bodyPr wrap="square">
            <a:spAutoFit/>
          </a:bodyPr>
          <a:lstStyle/>
          <a:p>
            <a:pPr marL="285750" indent="-285750">
              <a:buFont typeface="Arial" panose="020B0604020202020204" pitchFamily="34" charset="0"/>
              <a:buChar char="•"/>
            </a:pPr>
            <a:r>
              <a:rPr lang="en-US" altLang="zh-CN" sz="1600" dirty="0"/>
              <a:t>Symptoms:</a:t>
            </a:r>
          </a:p>
          <a:p>
            <a:pPr marL="742950" lvl="1" indent="-285750">
              <a:lnSpc>
                <a:spcPct val="150000"/>
              </a:lnSpc>
              <a:buFont typeface="Arial" panose="020B0604020202020204" pitchFamily="34" charset="0"/>
              <a:buChar char="•"/>
            </a:pPr>
            <a:r>
              <a:rPr lang="en-US" altLang="zh-CN" sz="1600" dirty="0"/>
              <a:t>Hyperparameter sensitive</a:t>
            </a:r>
          </a:p>
          <a:p>
            <a:pPr marL="742950" lvl="1" indent="-285750">
              <a:lnSpc>
                <a:spcPct val="150000"/>
              </a:lnSpc>
              <a:buFont typeface="Arial" panose="020B0604020202020204" pitchFamily="34" charset="0"/>
              <a:buChar char="•"/>
            </a:pPr>
            <a:r>
              <a:rPr lang="en-US" altLang="zh-CN" sz="1600" dirty="0"/>
              <a:t>Mode collapse</a:t>
            </a:r>
          </a:p>
          <a:p>
            <a:pPr marL="742950" lvl="1" indent="-285750">
              <a:lnSpc>
                <a:spcPct val="150000"/>
              </a:lnSpc>
              <a:buFont typeface="Arial" panose="020B0604020202020204" pitchFamily="34" charset="0"/>
              <a:buChar char="•"/>
            </a:pPr>
            <a:r>
              <a:rPr lang="en-US" altLang="zh-CN" sz="1600" dirty="0"/>
              <a:t>Training failure (diverge / crash)</a:t>
            </a:r>
          </a:p>
          <a:p>
            <a:pPr marL="285750" indent="-285750">
              <a:lnSpc>
                <a:spcPct val="150000"/>
              </a:lnSpc>
              <a:buFont typeface="Arial" panose="020B0604020202020204" pitchFamily="34" charset="0"/>
              <a:buChar char="•"/>
            </a:pPr>
            <a:r>
              <a:rPr lang="en-US" altLang="zh-CN" sz="1600" dirty="0"/>
              <a:t>Related work:</a:t>
            </a:r>
          </a:p>
          <a:p>
            <a:pPr marL="742950" lvl="1" indent="-285750">
              <a:lnSpc>
                <a:spcPct val="150000"/>
              </a:lnSpc>
              <a:buFont typeface="Arial" panose="020B0604020202020204" pitchFamily="34" charset="0"/>
              <a:buChar char="•"/>
            </a:pPr>
            <a:r>
              <a:rPr lang="en-US" altLang="zh-CN" sz="1600" dirty="0">
                <a:solidFill>
                  <a:srgbClr val="C00000"/>
                </a:solidFill>
              </a:rPr>
              <a:t>Lipschitz GANs. (ICML, 2019)</a:t>
            </a:r>
          </a:p>
        </p:txBody>
      </p:sp>
    </p:spTree>
    <p:extLst>
      <p:ext uri="{BB962C8B-B14F-4D97-AF65-F5344CB8AC3E}">
        <p14:creationId xmlns:p14="http://schemas.microsoft.com/office/powerpoint/2010/main" val="15085954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5645BD0-2965-4D9B-B0C9-E3B59A09E6D9}"/>
              </a:ext>
            </a:extLst>
          </p:cNvPr>
          <p:cNvSpPr>
            <a:spLocks noGrp="1"/>
          </p:cNvSpPr>
          <p:nvPr>
            <p:ph sz="quarter" idx="10"/>
          </p:nvPr>
        </p:nvSpPr>
        <p:spPr>
          <a:xfrm>
            <a:off x="494026" y="1685678"/>
            <a:ext cx="8372163" cy="4921498"/>
          </a:xfrm>
        </p:spPr>
        <p:txBody>
          <a:bodyPr/>
          <a:lstStyle/>
          <a:p>
            <a:r>
              <a:rPr lang="en-US" altLang="zh-CN" dirty="0"/>
              <a:t>Training issues</a:t>
            </a:r>
          </a:p>
          <a:p>
            <a:pPr lvl="1"/>
            <a:r>
              <a:rPr lang="en-US" altLang="zh-CN" strike="sngStrike" dirty="0"/>
              <a:t>Instability</a:t>
            </a:r>
          </a:p>
          <a:p>
            <a:pPr lvl="1"/>
            <a:r>
              <a:rPr lang="en-US" altLang="zh-CN" b="1" dirty="0"/>
              <a:t>Unreachable optimum</a:t>
            </a:r>
          </a:p>
          <a:p>
            <a:r>
              <a:rPr lang="en-US" altLang="zh-CN" dirty="0"/>
              <a:t>Sample quality issues</a:t>
            </a:r>
          </a:p>
          <a:p>
            <a:pPr lvl="1"/>
            <a:r>
              <a:rPr lang="en-US" altLang="zh-CN" strike="sngStrike" dirty="0"/>
              <a:t>Complex dataset</a:t>
            </a:r>
          </a:p>
          <a:p>
            <a:pPr lvl="1"/>
            <a:r>
              <a:rPr lang="en-US" altLang="zh-CN" dirty="0"/>
              <a:t>Ghost effect</a:t>
            </a:r>
          </a:p>
          <a:p>
            <a:r>
              <a:rPr lang="en-US" altLang="zh-CN" dirty="0"/>
              <a:t>Generalization issue</a:t>
            </a:r>
          </a:p>
        </p:txBody>
      </p:sp>
      <p:sp>
        <p:nvSpPr>
          <p:cNvPr id="3" name="标题 2">
            <a:extLst>
              <a:ext uri="{FF2B5EF4-FFF2-40B4-BE49-F238E27FC236}">
                <a16:creationId xmlns:a16="http://schemas.microsoft.com/office/drawing/2014/main" id="{1D74246B-3371-4792-B208-CB6DBAAB3D49}"/>
              </a:ext>
            </a:extLst>
          </p:cNvPr>
          <p:cNvSpPr>
            <a:spLocks noGrp="1"/>
          </p:cNvSpPr>
          <p:nvPr>
            <p:ph type="title"/>
          </p:nvPr>
        </p:nvSpPr>
        <p:spPr>
          <a:xfrm>
            <a:off x="494026" y="975602"/>
            <a:ext cx="8372163" cy="574183"/>
          </a:xfrm>
        </p:spPr>
        <p:txBody>
          <a:bodyPr/>
          <a:lstStyle/>
          <a:p>
            <a:r>
              <a:rPr lang="en-US" altLang="zh-CN" dirty="0"/>
              <a:t>Key Problems of GANs</a:t>
            </a:r>
            <a:endParaRPr lang="zh-CN" altLang="en-US" dirty="0"/>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91358F7D-61E0-4633-B51E-C17553FC335D}"/>
                  </a:ext>
                </a:extLst>
              </p:cNvPr>
              <p:cNvSpPr/>
              <p:nvPr/>
            </p:nvSpPr>
            <p:spPr>
              <a:xfrm>
                <a:off x="4894002" y="1794735"/>
                <a:ext cx="3972187" cy="2177712"/>
              </a:xfrm>
              <a:prstGeom prst="rect">
                <a:avLst/>
              </a:prstGeom>
              <a:solidFill>
                <a:schemeClr val="bg2">
                  <a:lumMod val="20000"/>
                  <a:lumOff val="80000"/>
                </a:schemeClr>
              </a:solidFill>
            </p:spPr>
            <p:txBody>
              <a:bodyPr wrap="square">
                <a:spAutoFit/>
              </a:bodyPr>
              <a:lstStyle/>
              <a:p>
                <a:pPr marL="285750" indent="-285750">
                  <a:buFont typeface="Arial" panose="020B0604020202020204" pitchFamily="34" charset="0"/>
                  <a:buChar char="•"/>
                </a:pPr>
                <a:r>
                  <a:rPr lang="en-US" altLang="zh-CN" sz="1600" dirty="0"/>
                  <a:t>Symptoms:</a:t>
                </a:r>
              </a:p>
              <a:p>
                <a:pPr marL="742950" lvl="1" indent="-285750">
                  <a:lnSpc>
                    <a:spcPct val="150000"/>
                  </a:lnSpc>
                  <a:buFont typeface="Arial" panose="020B0604020202020204" pitchFamily="34" charset="0"/>
                  <a:buChar char="•"/>
                </a:pPr>
                <a14:m>
                  <m:oMath xmlns:m="http://schemas.openxmlformats.org/officeDocument/2006/math">
                    <m:sSub>
                      <m:sSubPr>
                        <m:ctrlPr>
                          <a:rPr lang="en-US" altLang="zh-CN" sz="1600" i="1" dirty="0" smtClean="0">
                            <a:latin typeface="Cambria Math" panose="02040503050406030204" pitchFamily="18" charset="0"/>
                          </a:rPr>
                        </m:ctrlPr>
                      </m:sSubPr>
                      <m:e>
                        <m:r>
                          <a:rPr lang="en-US" altLang="zh-CN" sz="1600" i="1" dirty="0" smtClean="0">
                            <a:latin typeface="Cambria Math" panose="02040503050406030204" pitchFamily="18" charset="0"/>
                          </a:rPr>
                          <m:t>𝑃</m:t>
                        </m:r>
                      </m:e>
                      <m:sub>
                        <m:r>
                          <a:rPr lang="en-US" altLang="zh-CN" sz="1600" i="1" dirty="0" smtClean="0">
                            <a:latin typeface="Cambria Math" panose="02040503050406030204" pitchFamily="18" charset="0"/>
                          </a:rPr>
                          <m:t>𝑔</m:t>
                        </m:r>
                      </m:sub>
                    </m:sSub>
                    <m:r>
                      <a:rPr lang="en-US" altLang="zh-CN" sz="1600" i="1" dirty="0" smtClean="0">
                        <a:latin typeface="Cambria Math" panose="02040503050406030204" pitchFamily="18" charset="0"/>
                        <a:ea typeface="Cambria Math" panose="02040503050406030204" pitchFamily="18" charset="0"/>
                      </a:rPr>
                      <m:t>≠</m:t>
                    </m:r>
                    <m:sSub>
                      <m:sSubPr>
                        <m:ctrlPr>
                          <a:rPr lang="en-US" altLang="zh-CN" sz="1600" b="0" i="1" dirty="0" smtClean="0">
                            <a:latin typeface="Cambria Math" panose="02040503050406030204" pitchFamily="18" charset="0"/>
                            <a:ea typeface="Cambria Math" panose="02040503050406030204" pitchFamily="18" charset="0"/>
                          </a:rPr>
                        </m:ctrlPr>
                      </m:sSubPr>
                      <m:e>
                        <m:r>
                          <a:rPr lang="en-US" altLang="zh-CN" sz="1600" b="0" i="1" dirty="0" smtClean="0">
                            <a:latin typeface="Cambria Math" panose="02040503050406030204" pitchFamily="18" charset="0"/>
                            <a:ea typeface="Cambria Math" panose="02040503050406030204" pitchFamily="18" charset="0"/>
                          </a:rPr>
                          <m:t>𝑃</m:t>
                        </m:r>
                      </m:e>
                      <m:sub>
                        <m:r>
                          <a:rPr lang="en-US" altLang="zh-CN" sz="1600" b="0" i="1" dirty="0" smtClean="0">
                            <a:latin typeface="Cambria Math" panose="02040503050406030204" pitchFamily="18" charset="0"/>
                            <a:ea typeface="Cambria Math" panose="02040503050406030204" pitchFamily="18" charset="0"/>
                          </a:rPr>
                          <m:t>𝑟</m:t>
                        </m:r>
                      </m:sub>
                    </m:sSub>
                  </m:oMath>
                </a14:m>
                <a:r>
                  <a:rPr lang="en-US" altLang="zh-CN" sz="1600" dirty="0"/>
                  <a:t> </a:t>
                </a:r>
              </a:p>
              <a:p>
                <a:pPr marL="742950" lvl="1" indent="-285750">
                  <a:lnSpc>
                    <a:spcPct val="150000"/>
                  </a:lnSpc>
                  <a:buFont typeface="Arial" panose="020B0604020202020204" pitchFamily="34" charset="0"/>
                  <a:buChar char="•"/>
                </a:pPr>
                <a14:m>
                  <m:oMath xmlns:m="http://schemas.openxmlformats.org/officeDocument/2006/math">
                    <m:r>
                      <a:rPr lang="en-US" altLang="zh-CN" sz="1600" i="1" dirty="0" smtClean="0">
                        <a:latin typeface="Cambria Math" panose="02040503050406030204" pitchFamily="18" charset="0"/>
                      </a:rPr>
                      <m:t>𝑓</m:t>
                    </m:r>
                    <m:r>
                      <a:rPr lang="en-US" altLang="zh-CN" sz="1600" i="1" dirty="0" smtClean="0">
                        <a:latin typeface="Cambria Math" panose="02040503050406030204" pitchFamily="18" charset="0"/>
                        <a:ea typeface="Cambria Math" panose="02040503050406030204" pitchFamily="18" charset="0"/>
                      </a:rPr>
                      <m:t>≠</m:t>
                    </m:r>
                    <m:sSup>
                      <m:sSupPr>
                        <m:ctrlPr>
                          <a:rPr lang="en-US" altLang="zh-CN" sz="1600" i="1" dirty="0" smtClean="0">
                            <a:latin typeface="Cambria Math" panose="02040503050406030204" pitchFamily="18" charset="0"/>
                            <a:ea typeface="Cambria Math" panose="02040503050406030204" pitchFamily="18" charset="0"/>
                          </a:rPr>
                        </m:ctrlPr>
                      </m:sSupPr>
                      <m:e>
                        <m:r>
                          <a:rPr lang="en-US" altLang="zh-CN" sz="1600" b="0" i="1" dirty="0" smtClean="0">
                            <a:latin typeface="Cambria Math" panose="02040503050406030204" pitchFamily="18" charset="0"/>
                            <a:ea typeface="Cambria Math" panose="02040503050406030204" pitchFamily="18" charset="0"/>
                          </a:rPr>
                          <m:t>𝑓</m:t>
                        </m:r>
                      </m:e>
                      <m:sup>
                        <m:r>
                          <a:rPr lang="en-US" altLang="zh-CN" sz="1600" b="0" i="1" dirty="0" smtClean="0">
                            <a:latin typeface="Cambria Math" panose="02040503050406030204" pitchFamily="18" charset="0"/>
                            <a:ea typeface="Cambria Math" panose="02040503050406030204" pitchFamily="18" charset="0"/>
                          </a:rPr>
                          <m:t>∗</m:t>
                        </m:r>
                      </m:sup>
                    </m:sSup>
                    <m:r>
                      <a:rPr lang="en-US" altLang="zh-CN" sz="1600" b="0" i="1" dirty="0" smtClean="0">
                        <a:latin typeface="Cambria Math" panose="02040503050406030204" pitchFamily="18" charset="0"/>
                        <a:ea typeface="Cambria Math" panose="02040503050406030204" pitchFamily="18" charset="0"/>
                      </a:rPr>
                      <m:t> (</m:t>
                    </m:r>
                    <m:r>
                      <m:rPr>
                        <m:sty m:val="p"/>
                      </m:rPr>
                      <a:rPr lang="en-US" altLang="zh-CN" sz="1600" i="1" dirty="0">
                        <a:latin typeface="Cambria Math" panose="02040503050406030204" pitchFamily="18" charset="0"/>
                        <a:ea typeface="Cambria Math" panose="02040503050406030204" pitchFamily="18" charset="0"/>
                      </a:rPr>
                      <m:t>i</m:t>
                    </m:r>
                    <m:r>
                      <a:rPr lang="en-US" altLang="zh-CN" sz="1600" i="1" dirty="0">
                        <a:latin typeface="Cambria Math" panose="02040503050406030204" pitchFamily="18" charset="0"/>
                        <a:ea typeface="Cambria Math" panose="02040503050406030204" pitchFamily="18" charset="0"/>
                      </a:rPr>
                      <m:t>.</m:t>
                    </m:r>
                    <m:r>
                      <m:rPr>
                        <m:sty m:val="p"/>
                      </m:rPr>
                      <a:rPr lang="en-US" altLang="zh-CN" sz="1600" i="1" dirty="0">
                        <a:latin typeface="Cambria Math" panose="02040503050406030204" pitchFamily="18" charset="0"/>
                        <a:ea typeface="Cambria Math" panose="02040503050406030204" pitchFamily="18" charset="0"/>
                      </a:rPr>
                      <m:t>e</m:t>
                    </m:r>
                    <m:r>
                      <a:rPr lang="en-US" altLang="zh-CN" sz="1600" i="1" dirty="0">
                        <a:latin typeface="Cambria Math" panose="02040503050406030204" pitchFamily="18" charset="0"/>
                        <a:ea typeface="Cambria Math" panose="02040503050406030204" pitchFamily="18" charset="0"/>
                      </a:rPr>
                      <m:t>. ,  </m:t>
                    </m:r>
                    <m:r>
                      <m:rPr>
                        <m:sty m:val="p"/>
                      </m:rPr>
                      <a:rPr lang="en-US" altLang="zh-CN" sz="1600" i="1" dirty="0">
                        <a:latin typeface="Cambria Math" panose="02040503050406030204" pitchFamily="18" charset="0"/>
                        <a:ea typeface="Cambria Math" panose="02040503050406030204" pitchFamily="18" charset="0"/>
                      </a:rPr>
                      <m:t>D</m:t>
                    </m:r>
                    <m:r>
                      <a:rPr lang="en-US" altLang="zh-CN" sz="1600" i="1" dirty="0">
                        <a:latin typeface="Cambria Math" panose="02040503050406030204" pitchFamily="18" charset="0"/>
                        <a:ea typeface="Cambria Math" panose="02040503050406030204" pitchFamily="18" charset="0"/>
                      </a:rPr>
                      <m:t>≠</m:t>
                    </m:r>
                    <m:sSup>
                      <m:sSupPr>
                        <m:ctrlPr>
                          <a:rPr lang="en-US" altLang="zh-CN" sz="1600" i="1" dirty="0">
                            <a:latin typeface="Cambria Math" panose="02040503050406030204" pitchFamily="18" charset="0"/>
                            <a:ea typeface="Cambria Math" panose="02040503050406030204" pitchFamily="18" charset="0"/>
                          </a:rPr>
                        </m:ctrlPr>
                      </m:sSupPr>
                      <m:e>
                        <m:r>
                          <a:rPr lang="en-US" altLang="zh-CN" sz="1600" i="1" dirty="0">
                            <a:latin typeface="Cambria Math" panose="02040503050406030204" pitchFamily="18" charset="0"/>
                            <a:ea typeface="Cambria Math" panose="02040503050406030204" pitchFamily="18" charset="0"/>
                          </a:rPr>
                          <m:t>𝐷</m:t>
                        </m:r>
                      </m:e>
                      <m:sup>
                        <m:r>
                          <a:rPr lang="en-US" altLang="zh-CN" sz="1600" i="1" dirty="0">
                            <a:latin typeface="Cambria Math" panose="02040503050406030204" pitchFamily="18" charset="0"/>
                            <a:ea typeface="Cambria Math" panose="02040503050406030204" pitchFamily="18" charset="0"/>
                          </a:rPr>
                          <m:t>∗</m:t>
                        </m:r>
                      </m:sup>
                    </m:sSup>
                    <m:r>
                      <a:rPr lang="en-US" altLang="zh-CN" sz="1600" b="0" i="1" dirty="0" smtClean="0">
                        <a:latin typeface="Cambria Math" panose="02040503050406030204" pitchFamily="18" charset="0"/>
                        <a:ea typeface="Cambria Math" panose="02040503050406030204" pitchFamily="18" charset="0"/>
                      </a:rPr>
                      <m:t>)</m:t>
                    </m:r>
                  </m:oMath>
                </a14:m>
                <a:endParaRPr lang="en-US" altLang="zh-CN" sz="1600" dirty="0"/>
              </a:p>
              <a:p>
                <a:pPr marL="285750" indent="-285750">
                  <a:lnSpc>
                    <a:spcPct val="150000"/>
                  </a:lnSpc>
                  <a:buFont typeface="Arial" panose="020B0604020202020204" pitchFamily="34" charset="0"/>
                  <a:buChar char="•"/>
                </a:pPr>
                <a:r>
                  <a:rPr lang="en-US" altLang="zh-CN" sz="1600" dirty="0"/>
                  <a:t>Related work:</a:t>
                </a:r>
              </a:p>
              <a:p>
                <a:pPr marL="742950" lvl="1" indent="-285750">
                  <a:lnSpc>
                    <a:spcPct val="150000"/>
                  </a:lnSpc>
                  <a:buFont typeface="Arial" panose="020B0604020202020204" pitchFamily="34" charset="0"/>
                  <a:buChar char="•"/>
                </a:pPr>
                <a:r>
                  <a:rPr lang="en-US" altLang="zh-CN" sz="1600" dirty="0">
                    <a:solidFill>
                      <a:srgbClr val="C00000"/>
                    </a:solidFill>
                  </a:rPr>
                  <a:t>AdaShift. (ICLR, 2019)</a:t>
                </a:r>
              </a:p>
              <a:p>
                <a:pPr marL="742950" lvl="1" indent="-285750">
                  <a:lnSpc>
                    <a:spcPct val="150000"/>
                  </a:lnSpc>
                  <a:buFont typeface="Arial" panose="020B0604020202020204" pitchFamily="34" charset="0"/>
                  <a:buChar char="•"/>
                </a:pPr>
                <a:r>
                  <a:rPr lang="en-US" altLang="zh-CN" sz="1600" dirty="0">
                    <a:solidFill>
                      <a:srgbClr val="C00000"/>
                    </a:solidFill>
                  </a:rPr>
                  <a:t>Another work in progress. </a:t>
                </a:r>
              </a:p>
            </p:txBody>
          </p:sp>
        </mc:Choice>
        <mc:Fallback xmlns="">
          <p:sp>
            <p:nvSpPr>
              <p:cNvPr id="5" name="矩形 4">
                <a:extLst>
                  <a:ext uri="{FF2B5EF4-FFF2-40B4-BE49-F238E27FC236}">
                    <a16:creationId xmlns:a16="http://schemas.microsoft.com/office/drawing/2014/main" id="{91358F7D-61E0-4633-B51E-C17553FC335D}"/>
                  </a:ext>
                </a:extLst>
              </p:cNvPr>
              <p:cNvSpPr>
                <a:spLocks noRot="1" noChangeAspect="1" noMove="1" noResize="1" noEditPoints="1" noAdjustHandles="1" noChangeArrowheads="1" noChangeShapeType="1" noTextEdit="1"/>
              </p:cNvSpPr>
              <p:nvPr/>
            </p:nvSpPr>
            <p:spPr>
              <a:xfrm>
                <a:off x="4894002" y="1794735"/>
                <a:ext cx="3972187" cy="2177712"/>
              </a:xfrm>
              <a:prstGeom prst="rect">
                <a:avLst/>
              </a:prstGeom>
              <a:blipFill>
                <a:blip r:embed="rId2"/>
                <a:stretch>
                  <a:fillRect l="-614" t="-838" b="-25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000619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5645BD0-2965-4D9B-B0C9-E3B59A09E6D9}"/>
              </a:ext>
            </a:extLst>
          </p:cNvPr>
          <p:cNvSpPr>
            <a:spLocks noGrp="1"/>
          </p:cNvSpPr>
          <p:nvPr>
            <p:ph sz="quarter" idx="10"/>
          </p:nvPr>
        </p:nvSpPr>
        <p:spPr>
          <a:xfrm>
            <a:off x="494026" y="1685678"/>
            <a:ext cx="8372163" cy="4921498"/>
          </a:xfrm>
        </p:spPr>
        <p:txBody>
          <a:bodyPr/>
          <a:lstStyle/>
          <a:p>
            <a:r>
              <a:rPr lang="en-US" altLang="zh-CN" dirty="0"/>
              <a:t>Training issues</a:t>
            </a:r>
          </a:p>
          <a:p>
            <a:pPr lvl="1"/>
            <a:r>
              <a:rPr lang="en-US" altLang="zh-CN" strike="sngStrike" dirty="0"/>
              <a:t>Instability</a:t>
            </a:r>
          </a:p>
          <a:p>
            <a:pPr lvl="1"/>
            <a:r>
              <a:rPr lang="en-US" altLang="zh-CN" dirty="0"/>
              <a:t>Unreachable optimum</a:t>
            </a:r>
          </a:p>
          <a:p>
            <a:r>
              <a:rPr lang="en-US" altLang="zh-CN" dirty="0"/>
              <a:t>Sample quality issues</a:t>
            </a:r>
          </a:p>
          <a:p>
            <a:pPr lvl="1"/>
            <a:r>
              <a:rPr lang="en-US" altLang="zh-CN" b="1" strike="sngStrike" dirty="0"/>
              <a:t>Complex dataset</a:t>
            </a:r>
          </a:p>
          <a:p>
            <a:pPr lvl="1"/>
            <a:r>
              <a:rPr lang="en-US" altLang="zh-CN" dirty="0"/>
              <a:t>Ghost effect </a:t>
            </a:r>
          </a:p>
          <a:p>
            <a:r>
              <a:rPr lang="en-US" altLang="zh-CN" dirty="0"/>
              <a:t>Generalization issue</a:t>
            </a:r>
          </a:p>
        </p:txBody>
      </p:sp>
      <p:sp>
        <p:nvSpPr>
          <p:cNvPr id="3" name="标题 2">
            <a:extLst>
              <a:ext uri="{FF2B5EF4-FFF2-40B4-BE49-F238E27FC236}">
                <a16:creationId xmlns:a16="http://schemas.microsoft.com/office/drawing/2014/main" id="{1D74246B-3371-4792-B208-CB6DBAAB3D49}"/>
              </a:ext>
            </a:extLst>
          </p:cNvPr>
          <p:cNvSpPr>
            <a:spLocks noGrp="1"/>
          </p:cNvSpPr>
          <p:nvPr>
            <p:ph type="title"/>
          </p:nvPr>
        </p:nvSpPr>
        <p:spPr>
          <a:xfrm>
            <a:off x="494026" y="975602"/>
            <a:ext cx="8372163" cy="574183"/>
          </a:xfrm>
        </p:spPr>
        <p:txBody>
          <a:bodyPr/>
          <a:lstStyle/>
          <a:p>
            <a:r>
              <a:rPr lang="en-US" altLang="zh-CN" dirty="0"/>
              <a:t>Key Problems of GANs</a:t>
            </a:r>
            <a:endParaRPr lang="zh-CN" altLang="en-US" dirty="0"/>
          </a:p>
        </p:txBody>
      </p:sp>
      <p:sp>
        <p:nvSpPr>
          <p:cNvPr id="5" name="矩形 4">
            <a:extLst>
              <a:ext uri="{FF2B5EF4-FFF2-40B4-BE49-F238E27FC236}">
                <a16:creationId xmlns:a16="http://schemas.microsoft.com/office/drawing/2014/main" id="{91358F7D-61E0-4633-B51E-C17553FC335D}"/>
              </a:ext>
            </a:extLst>
          </p:cNvPr>
          <p:cNvSpPr/>
          <p:nvPr/>
        </p:nvSpPr>
        <p:spPr>
          <a:xfrm>
            <a:off x="4894002" y="1794735"/>
            <a:ext cx="3972187" cy="1778372"/>
          </a:xfrm>
          <a:prstGeom prst="rect">
            <a:avLst/>
          </a:prstGeom>
          <a:solidFill>
            <a:schemeClr val="bg2">
              <a:lumMod val="20000"/>
              <a:lumOff val="80000"/>
            </a:schemeClr>
          </a:solidFill>
        </p:spPr>
        <p:txBody>
          <a:bodyPr wrap="square">
            <a:spAutoFit/>
          </a:bodyPr>
          <a:lstStyle/>
          <a:p>
            <a:pPr marL="285750" indent="-285750">
              <a:buFont typeface="Arial" panose="020B0604020202020204" pitchFamily="34" charset="0"/>
              <a:buChar char="•"/>
            </a:pPr>
            <a:r>
              <a:rPr lang="en-US" altLang="zh-CN" sz="1600" dirty="0"/>
              <a:t>Symptoms:</a:t>
            </a:r>
          </a:p>
          <a:p>
            <a:pPr marL="742950" lvl="1" indent="-285750">
              <a:lnSpc>
                <a:spcPct val="150000"/>
              </a:lnSpc>
              <a:buFont typeface="Arial" panose="020B0604020202020204" pitchFamily="34" charset="0"/>
              <a:buChar char="•"/>
            </a:pPr>
            <a:r>
              <a:rPr lang="en-US" altLang="zh-CN" sz="1600" dirty="0"/>
              <a:t>High quality on simple dataset.</a:t>
            </a:r>
          </a:p>
          <a:p>
            <a:pPr marL="742950" lvl="1" indent="-285750">
              <a:lnSpc>
                <a:spcPct val="150000"/>
              </a:lnSpc>
              <a:buFont typeface="Arial" panose="020B0604020202020204" pitchFamily="34" charset="0"/>
              <a:buChar char="•"/>
            </a:pPr>
            <a:r>
              <a:rPr lang="en-US" altLang="zh-CN" sz="1600" dirty="0"/>
              <a:t>Hard to model complex dataset.</a:t>
            </a:r>
          </a:p>
          <a:p>
            <a:pPr marL="285750" indent="-285750">
              <a:lnSpc>
                <a:spcPct val="150000"/>
              </a:lnSpc>
              <a:buFont typeface="Arial" panose="020B0604020202020204" pitchFamily="34" charset="0"/>
              <a:buChar char="•"/>
            </a:pPr>
            <a:r>
              <a:rPr lang="en-US" altLang="zh-CN" sz="1600" dirty="0"/>
              <a:t>Related work:</a:t>
            </a:r>
          </a:p>
          <a:p>
            <a:pPr marL="742950" lvl="1" indent="-285750">
              <a:lnSpc>
                <a:spcPct val="150000"/>
              </a:lnSpc>
              <a:buFont typeface="Arial" panose="020B0604020202020204" pitchFamily="34" charset="0"/>
              <a:buChar char="•"/>
            </a:pPr>
            <a:r>
              <a:rPr lang="en-US" altLang="zh-CN" sz="1600" dirty="0">
                <a:solidFill>
                  <a:srgbClr val="C00000"/>
                </a:solidFill>
              </a:rPr>
              <a:t>AM-GAN. (ICLR, 2018)</a:t>
            </a:r>
          </a:p>
        </p:txBody>
      </p:sp>
    </p:spTree>
    <p:extLst>
      <p:ext uri="{BB962C8B-B14F-4D97-AF65-F5344CB8AC3E}">
        <p14:creationId xmlns:p14="http://schemas.microsoft.com/office/powerpoint/2010/main" val="5387152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5645BD0-2965-4D9B-B0C9-E3B59A09E6D9}"/>
              </a:ext>
            </a:extLst>
          </p:cNvPr>
          <p:cNvSpPr>
            <a:spLocks noGrp="1"/>
          </p:cNvSpPr>
          <p:nvPr>
            <p:ph sz="quarter" idx="10"/>
          </p:nvPr>
        </p:nvSpPr>
        <p:spPr>
          <a:xfrm>
            <a:off x="494026" y="1685678"/>
            <a:ext cx="8372163" cy="4921498"/>
          </a:xfrm>
        </p:spPr>
        <p:txBody>
          <a:bodyPr/>
          <a:lstStyle/>
          <a:p>
            <a:r>
              <a:rPr lang="en-US" altLang="zh-CN" dirty="0"/>
              <a:t>Training issues</a:t>
            </a:r>
          </a:p>
          <a:p>
            <a:pPr lvl="1"/>
            <a:r>
              <a:rPr lang="en-US" altLang="zh-CN" strike="sngStrike" dirty="0"/>
              <a:t>Instability</a:t>
            </a:r>
          </a:p>
          <a:p>
            <a:pPr lvl="1"/>
            <a:r>
              <a:rPr lang="en-US" altLang="zh-CN" dirty="0"/>
              <a:t>Unreachable optimum</a:t>
            </a:r>
          </a:p>
          <a:p>
            <a:r>
              <a:rPr lang="en-US" altLang="zh-CN" dirty="0"/>
              <a:t>Sample quality issues</a:t>
            </a:r>
          </a:p>
          <a:p>
            <a:pPr lvl="1"/>
            <a:r>
              <a:rPr lang="en-US" altLang="zh-CN" strike="sngStrike" dirty="0"/>
              <a:t>Complex dataset</a:t>
            </a:r>
          </a:p>
          <a:p>
            <a:pPr lvl="1"/>
            <a:r>
              <a:rPr lang="en-US" altLang="zh-CN" b="1" dirty="0"/>
              <a:t>Ghost effect </a:t>
            </a:r>
          </a:p>
          <a:p>
            <a:r>
              <a:rPr lang="en-US" altLang="zh-CN" dirty="0"/>
              <a:t>Generalization issue</a:t>
            </a:r>
          </a:p>
        </p:txBody>
      </p:sp>
      <p:sp>
        <p:nvSpPr>
          <p:cNvPr id="3" name="标题 2">
            <a:extLst>
              <a:ext uri="{FF2B5EF4-FFF2-40B4-BE49-F238E27FC236}">
                <a16:creationId xmlns:a16="http://schemas.microsoft.com/office/drawing/2014/main" id="{1D74246B-3371-4792-B208-CB6DBAAB3D49}"/>
              </a:ext>
            </a:extLst>
          </p:cNvPr>
          <p:cNvSpPr>
            <a:spLocks noGrp="1"/>
          </p:cNvSpPr>
          <p:nvPr>
            <p:ph type="title"/>
          </p:nvPr>
        </p:nvSpPr>
        <p:spPr>
          <a:xfrm>
            <a:off x="494026" y="975602"/>
            <a:ext cx="8372163" cy="574183"/>
          </a:xfrm>
        </p:spPr>
        <p:txBody>
          <a:bodyPr/>
          <a:lstStyle/>
          <a:p>
            <a:r>
              <a:rPr lang="en-US" altLang="zh-CN" dirty="0"/>
              <a:t>Key Problems of GANs</a:t>
            </a:r>
            <a:endParaRPr lang="zh-CN" altLang="en-US" dirty="0"/>
          </a:p>
        </p:txBody>
      </p:sp>
      <p:sp>
        <p:nvSpPr>
          <p:cNvPr id="5" name="矩形 4">
            <a:extLst>
              <a:ext uri="{FF2B5EF4-FFF2-40B4-BE49-F238E27FC236}">
                <a16:creationId xmlns:a16="http://schemas.microsoft.com/office/drawing/2014/main" id="{91358F7D-61E0-4633-B51E-C17553FC335D}"/>
              </a:ext>
            </a:extLst>
          </p:cNvPr>
          <p:cNvSpPr/>
          <p:nvPr/>
        </p:nvSpPr>
        <p:spPr>
          <a:xfrm>
            <a:off x="4894002" y="1794735"/>
            <a:ext cx="3972187" cy="2101537"/>
          </a:xfrm>
          <a:prstGeom prst="rect">
            <a:avLst/>
          </a:prstGeom>
          <a:solidFill>
            <a:schemeClr val="bg2">
              <a:lumMod val="20000"/>
              <a:lumOff val="80000"/>
            </a:schemeClr>
          </a:solidFill>
        </p:spPr>
        <p:txBody>
          <a:bodyPr wrap="square">
            <a:spAutoFit/>
          </a:bodyPr>
          <a:lstStyle/>
          <a:p>
            <a:pPr marL="285750" indent="-285750">
              <a:buFont typeface="Arial" panose="020B0604020202020204" pitchFamily="34" charset="0"/>
              <a:buChar char="•"/>
            </a:pPr>
            <a:r>
              <a:rPr lang="en-US" altLang="zh-CN" sz="1600" dirty="0"/>
              <a:t>Symptoms: </a:t>
            </a:r>
          </a:p>
          <a:p>
            <a:pPr marL="742950" lvl="1" indent="-285750">
              <a:lnSpc>
                <a:spcPct val="150000"/>
              </a:lnSpc>
              <a:buFont typeface="Arial" panose="020B0604020202020204" pitchFamily="34" charset="0"/>
              <a:buChar char="•"/>
            </a:pPr>
            <a:r>
              <a:rPr lang="en-US" altLang="zh-CN" sz="1600" dirty="0"/>
              <a:t>Unavoidable low quality samples.</a:t>
            </a:r>
          </a:p>
          <a:p>
            <a:pPr lvl="1" algn="ctr">
              <a:lnSpc>
                <a:spcPct val="150000"/>
              </a:lnSpc>
            </a:pPr>
            <a:r>
              <a:rPr lang="en-US" altLang="zh-CN" sz="1400" dirty="0">
                <a:solidFill>
                  <a:schemeClr val="bg2"/>
                </a:solidFill>
              </a:rPr>
              <a:t>(Even if it is generally high quality.)</a:t>
            </a:r>
          </a:p>
          <a:p>
            <a:pPr marL="742950" lvl="1" indent="-285750">
              <a:lnSpc>
                <a:spcPct val="150000"/>
              </a:lnSpc>
              <a:buFont typeface="Arial" panose="020B0604020202020204" pitchFamily="34" charset="0"/>
              <a:buChar char="•"/>
            </a:pPr>
            <a:r>
              <a:rPr lang="en-US" altLang="zh-CN" sz="1600" dirty="0"/>
              <a:t>Interpolate </a:t>
            </a:r>
            <a:r>
              <a:rPr lang="en-US" altLang="zh-CN" sz="1400" dirty="0"/>
              <a:t>between</a:t>
            </a:r>
            <a:r>
              <a:rPr lang="en-US" altLang="zh-CN" sz="1600" dirty="0"/>
              <a:t> different classes. </a:t>
            </a:r>
          </a:p>
          <a:p>
            <a:pPr marL="285750" indent="-285750">
              <a:lnSpc>
                <a:spcPct val="150000"/>
              </a:lnSpc>
              <a:buFont typeface="Arial" panose="020B0604020202020204" pitchFamily="34" charset="0"/>
              <a:buChar char="•"/>
            </a:pPr>
            <a:r>
              <a:rPr lang="en-US" altLang="zh-CN" sz="1600" dirty="0"/>
              <a:t>Related work:</a:t>
            </a:r>
          </a:p>
          <a:p>
            <a:pPr marL="742950" lvl="1" indent="-285750">
              <a:lnSpc>
                <a:spcPct val="150000"/>
              </a:lnSpc>
              <a:buFont typeface="Arial" panose="020B0604020202020204" pitchFamily="34" charset="0"/>
              <a:buChar char="•"/>
            </a:pPr>
            <a:r>
              <a:rPr lang="en-US" altLang="zh-CN" sz="1600" dirty="0">
                <a:solidFill>
                  <a:srgbClr val="C00000"/>
                </a:solidFill>
              </a:rPr>
              <a:t>Some preliminary results. </a:t>
            </a:r>
          </a:p>
        </p:txBody>
      </p:sp>
      <p:sp>
        <p:nvSpPr>
          <p:cNvPr id="4" name="文本框 3">
            <a:extLst>
              <a:ext uri="{FF2B5EF4-FFF2-40B4-BE49-F238E27FC236}">
                <a16:creationId xmlns:a16="http://schemas.microsoft.com/office/drawing/2014/main" id="{29FEF6A6-0D89-4C41-9639-30E5AE38740A}"/>
              </a:ext>
            </a:extLst>
          </p:cNvPr>
          <p:cNvSpPr txBox="1"/>
          <p:nvPr/>
        </p:nvSpPr>
        <p:spPr>
          <a:xfrm>
            <a:off x="4894002" y="4424951"/>
            <a:ext cx="3972187" cy="1901483"/>
          </a:xfrm>
          <a:prstGeom prst="rect">
            <a:avLst/>
          </a:prstGeom>
          <a:noFill/>
          <a:ln>
            <a:solidFill>
              <a:schemeClr val="bg2">
                <a:lumMod val="60000"/>
                <a:lumOff val="40000"/>
              </a:schemeClr>
            </a:solidFill>
          </a:ln>
        </p:spPr>
        <p:txBody>
          <a:bodyPr wrap="square" rtlCol="0">
            <a:spAutoFit/>
          </a:bodyPr>
          <a:lstStyle/>
          <a:p>
            <a:pPr algn="l">
              <a:lnSpc>
                <a:spcPct val="150000"/>
              </a:lnSpc>
            </a:pPr>
            <a:r>
              <a:rPr lang="en-US" altLang="zh-CN" sz="1600" dirty="0"/>
              <a:t>Latent space optimization:</a:t>
            </a:r>
          </a:p>
          <a:p>
            <a:pPr marL="457200" indent="-285750">
              <a:lnSpc>
                <a:spcPct val="150000"/>
              </a:lnSpc>
              <a:buFont typeface="Arial" panose="020B0604020202020204" pitchFamily="34" charset="0"/>
              <a:buChar char="•"/>
            </a:pPr>
            <a:r>
              <a:rPr lang="en-US" altLang="zh-CN" sz="1600" dirty="0"/>
              <a:t>Homologous topology.</a:t>
            </a:r>
          </a:p>
          <a:p>
            <a:pPr marL="914400" lvl="1" indent="-285750">
              <a:lnSpc>
                <a:spcPct val="150000"/>
              </a:lnSpc>
              <a:buFont typeface="Arial" panose="020B0604020202020204" pitchFamily="34" charset="0"/>
              <a:buChar char="•"/>
            </a:pPr>
            <a:r>
              <a:rPr lang="en-US" altLang="zh-CN" sz="1600" dirty="0"/>
              <a:t>Auto-clustering. </a:t>
            </a:r>
            <a:r>
              <a:rPr lang="en-US" altLang="zh-CN" sz="1600" dirty="0">
                <a:solidFill>
                  <a:schemeClr val="bg2"/>
                </a:solidFill>
              </a:rPr>
              <a:t>(Multi-Angle)</a:t>
            </a:r>
          </a:p>
          <a:p>
            <a:pPr marL="914400" lvl="1" indent="-285750">
              <a:lnSpc>
                <a:spcPct val="150000"/>
              </a:lnSpc>
              <a:buFont typeface="Arial" panose="020B0604020202020204" pitchFamily="34" charset="0"/>
              <a:buChar char="•"/>
            </a:pPr>
            <a:r>
              <a:rPr lang="en-US" altLang="zh-CN" sz="1600" dirty="0"/>
              <a:t>Representation learning.</a:t>
            </a:r>
          </a:p>
          <a:p>
            <a:pPr marL="457200" indent="-285750">
              <a:lnSpc>
                <a:spcPct val="150000"/>
              </a:lnSpc>
              <a:buFont typeface="Arial" panose="020B0604020202020204" pitchFamily="34" charset="0"/>
              <a:buChar char="•"/>
            </a:pPr>
            <a:r>
              <a:rPr lang="en-US" altLang="zh-CN" sz="1600" dirty="0"/>
              <a:t>Provable Local optimum.</a:t>
            </a:r>
            <a:endParaRPr lang="zh-CN" altLang="en-US" sz="1600" dirty="0"/>
          </a:p>
        </p:txBody>
      </p:sp>
    </p:spTree>
    <p:extLst>
      <p:ext uri="{BB962C8B-B14F-4D97-AF65-F5344CB8AC3E}">
        <p14:creationId xmlns:p14="http://schemas.microsoft.com/office/powerpoint/2010/main" val="14023965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5645BD0-2965-4D9B-B0C9-E3B59A09E6D9}"/>
              </a:ext>
            </a:extLst>
          </p:cNvPr>
          <p:cNvSpPr>
            <a:spLocks noGrp="1"/>
          </p:cNvSpPr>
          <p:nvPr>
            <p:ph sz="quarter" idx="10"/>
          </p:nvPr>
        </p:nvSpPr>
        <p:spPr>
          <a:xfrm>
            <a:off x="494026" y="1685678"/>
            <a:ext cx="8372163" cy="4921498"/>
          </a:xfrm>
        </p:spPr>
        <p:txBody>
          <a:bodyPr/>
          <a:lstStyle/>
          <a:p>
            <a:r>
              <a:rPr lang="en-US" altLang="zh-CN" dirty="0"/>
              <a:t>Training issues</a:t>
            </a:r>
          </a:p>
          <a:p>
            <a:pPr lvl="1"/>
            <a:r>
              <a:rPr lang="en-US" altLang="zh-CN" strike="sngStrike" dirty="0"/>
              <a:t>Instability</a:t>
            </a:r>
          </a:p>
          <a:p>
            <a:pPr lvl="1"/>
            <a:r>
              <a:rPr lang="en-US" altLang="zh-CN" dirty="0"/>
              <a:t>Unreachable optimum</a:t>
            </a:r>
          </a:p>
          <a:p>
            <a:r>
              <a:rPr lang="en-US" altLang="zh-CN" dirty="0"/>
              <a:t>Sample quality issues</a:t>
            </a:r>
          </a:p>
          <a:p>
            <a:pPr lvl="1"/>
            <a:r>
              <a:rPr lang="en-US" altLang="zh-CN" strike="sngStrike" dirty="0"/>
              <a:t>Complex dataset</a:t>
            </a:r>
          </a:p>
          <a:p>
            <a:pPr lvl="1"/>
            <a:r>
              <a:rPr lang="en-US" altLang="zh-CN" dirty="0"/>
              <a:t>Ghost effect </a:t>
            </a:r>
          </a:p>
          <a:p>
            <a:r>
              <a:rPr lang="en-US" altLang="zh-CN" b="1" dirty="0"/>
              <a:t>Generalization issue</a:t>
            </a:r>
          </a:p>
        </p:txBody>
      </p:sp>
      <p:sp>
        <p:nvSpPr>
          <p:cNvPr id="3" name="标题 2">
            <a:extLst>
              <a:ext uri="{FF2B5EF4-FFF2-40B4-BE49-F238E27FC236}">
                <a16:creationId xmlns:a16="http://schemas.microsoft.com/office/drawing/2014/main" id="{1D74246B-3371-4792-B208-CB6DBAAB3D49}"/>
              </a:ext>
            </a:extLst>
          </p:cNvPr>
          <p:cNvSpPr>
            <a:spLocks noGrp="1"/>
          </p:cNvSpPr>
          <p:nvPr>
            <p:ph type="title"/>
          </p:nvPr>
        </p:nvSpPr>
        <p:spPr>
          <a:xfrm>
            <a:off x="494026" y="975602"/>
            <a:ext cx="8372163" cy="574183"/>
          </a:xfrm>
        </p:spPr>
        <p:txBody>
          <a:bodyPr/>
          <a:lstStyle/>
          <a:p>
            <a:r>
              <a:rPr lang="en-US" altLang="zh-CN" dirty="0"/>
              <a:t>Key Problems of GANs</a:t>
            </a:r>
            <a:endParaRPr lang="zh-CN" altLang="en-US" dirty="0"/>
          </a:p>
        </p:txBody>
      </p:sp>
      <p:sp>
        <p:nvSpPr>
          <p:cNvPr id="5" name="矩形 4">
            <a:extLst>
              <a:ext uri="{FF2B5EF4-FFF2-40B4-BE49-F238E27FC236}">
                <a16:creationId xmlns:a16="http://schemas.microsoft.com/office/drawing/2014/main" id="{91358F7D-61E0-4633-B51E-C17553FC335D}"/>
              </a:ext>
            </a:extLst>
          </p:cNvPr>
          <p:cNvSpPr/>
          <p:nvPr/>
        </p:nvSpPr>
        <p:spPr>
          <a:xfrm>
            <a:off x="4894002" y="1794735"/>
            <a:ext cx="3972187" cy="1778372"/>
          </a:xfrm>
          <a:prstGeom prst="rect">
            <a:avLst/>
          </a:prstGeom>
          <a:solidFill>
            <a:schemeClr val="bg2">
              <a:lumMod val="20000"/>
              <a:lumOff val="80000"/>
            </a:schemeClr>
          </a:solidFill>
        </p:spPr>
        <p:txBody>
          <a:bodyPr wrap="square">
            <a:spAutoFit/>
          </a:bodyPr>
          <a:lstStyle/>
          <a:p>
            <a:pPr marL="285750" indent="-285750">
              <a:buFont typeface="Arial" panose="020B0604020202020204" pitchFamily="34" charset="0"/>
              <a:buChar char="•"/>
            </a:pPr>
            <a:r>
              <a:rPr lang="en-US" altLang="zh-CN" sz="1600" dirty="0"/>
              <a:t>Symptoms: </a:t>
            </a:r>
          </a:p>
          <a:p>
            <a:pPr marL="742950" lvl="1" indent="-285750">
              <a:lnSpc>
                <a:spcPct val="150000"/>
              </a:lnSpc>
              <a:buFont typeface="Arial" panose="020B0604020202020204" pitchFamily="34" charset="0"/>
              <a:buChar char="•"/>
            </a:pPr>
            <a:r>
              <a:rPr lang="en-US" altLang="zh-CN" sz="1600" dirty="0"/>
              <a:t>When it reaches the optimum,</a:t>
            </a:r>
          </a:p>
          <a:p>
            <a:pPr marL="742950" lvl="1" indent="-285750">
              <a:lnSpc>
                <a:spcPct val="150000"/>
              </a:lnSpc>
              <a:buFont typeface="Arial" panose="020B0604020202020204" pitchFamily="34" charset="0"/>
              <a:buChar char="•"/>
            </a:pPr>
            <a:r>
              <a:rPr lang="en-US" altLang="zh-CN" sz="1600" dirty="0"/>
              <a:t>Perfectly memorize the dataset.</a:t>
            </a:r>
          </a:p>
          <a:p>
            <a:pPr marL="285750" indent="-285750">
              <a:lnSpc>
                <a:spcPct val="150000"/>
              </a:lnSpc>
              <a:buFont typeface="Arial" panose="020B0604020202020204" pitchFamily="34" charset="0"/>
              <a:buChar char="•"/>
            </a:pPr>
            <a:r>
              <a:rPr lang="en-US" altLang="zh-CN" sz="1600" dirty="0"/>
              <a:t>Related work:</a:t>
            </a:r>
          </a:p>
          <a:p>
            <a:pPr marL="742950" lvl="1" indent="-285750">
              <a:lnSpc>
                <a:spcPct val="150000"/>
              </a:lnSpc>
              <a:buFont typeface="Arial" panose="020B0604020202020204" pitchFamily="34" charset="0"/>
              <a:buChar char="•"/>
            </a:pPr>
            <a:r>
              <a:rPr lang="en-US" altLang="zh-CN" sz="1600" dirty="0">
                <a:solidFill>
                  <a:srgbClr val="C00000"/>
                </a:solidFill>
              </a:rPr>
              <a:t>Work in progress. </a:t>
            </a:r>
          </a:p>
        </p:txBody>
      </p:sp>
    </p:spTree>
    <p:extLst>
      <p:ext uri="{BB962C8B-B14F-4D97-AF65-F5344CB8AC3E}">
        <p14:creationId xmlns:p14="http://schemas.microsoft.com/office/powerpoint/2010/main" val="2766686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normAutofit/>
          </a:bodyPr>
          <a:lstStyle/>
          <a:p>
            <a:pPr>
              <a:lnSpc>
                <a:spcPct val="150000"/>
              </a:lnSpc>
            </a:pPr>
            <a:r>
              <a:rPr lang="zh-CN" altLang="en-US" dirty="0"/>
              <a:t>生成对抗网络（</a:t>
            </a:r>
            <a:r>
              <a:rPr lang="en-US" altLang="zh-CN" dirty="0"/>
              <a:t>Generative Adversarial Networks; GANs</a:t>
            </a:r>
            <a:r>
              <a:rPr lang="zh-CN" altLang="en-US" dirty="0"/>
              <a:t>）</a:t>
            </a:r>
            <a:endParaRPr lang="en-US" altLang="zh-CN" dirty="0"/>
          </a:p>
          <a:p>
            <a:pPr lvl="1">
              <a:lnSpc>
                <a:spcPct val="150000"/>
              </a:lnSpc>
            </a:pPr>
            <a:r>
              <a:rPr lang="zh-CN" altLang="en-US" dirty="0"/>
              <a:t>研究的主体</a:t>
            </a:r>
            <a:endParaRPr lang="en-US" altLang="zh-CN" dirty="0"/>
          </a:p>
          <a:p>
            <a:pPr lvl="1">
              <a:lnSpc>
                <a:spcPct val="150000"/>
              </a:lnSpc>
            </a:pPr>
            <a:r>
              <a:rPr lang="zh-CN" altLang="en-US" dirty="0"/>
              <a:t>当前最主流的生成模型之一</a:t>
            </a:r>
            <a:endParaRPr lang="en-US" altLang="zh-CN" sz="2000" dirty="0"/>
          </a:p>
          <a:p>
            <a:pPr lvl="1">
              <a:lnSpc>
                <a:spcPct val="150000"/>
              </a:lnSpc>
            </a:pPr>
            <a:r>
              <a:rPr lang="zh-CN" altLang="en-US" dirty="0"/>
              <a:t>在各种生成以及相关任务上带来了突破性的进展</a:t>
            </a:r>
            <a:endParaRPr lang="en-US" altLang="zh-CN" dirty="0"/>
          </a:p>
          <a:p>
            <a:pPr>
              <a:lnSpc>
                <a:spcPct val="150000"/>
              </a:lnSpc>
            </a:pPr>
            <a:r>
              <a:rPr lang="zh-CN" altLang="en-US" dirty="0"/>
              <a:t>核心问题</a:t>
            </a:r>
            <a:endParaRPr lang="en-US" altLang="zh-CN" dirty="0"/>
          </a:p>
          <a:p>
            <a:pPr lvl="1">
              <a:lnSpc>
                <a:spcPct val="150000"/>
              </a:lnSpc>
            </a:pPr>
            <a:r>
              <a:rPr lang="zh-CN" altLang="en-US" dirty="0"/>
              <a:t>训练不稳定：不收敛、模式崩塌</a:t>
            </a:r>
            <a:endParaRPr lang="en-US" altLang="zh-CN" dirty="0"/>
          </a:p>
          <a:p>
            <a:pPr lvl="1">
              <a:lnSpc>
                <a:spcPct val="150000"/>
              </a:lnSpc>
            </a:pPr>
            <a:r>
              <a:rPr lang="zh-CN" altLang="en-US" dirty="0"/>
              <a:t>样本质量差：面对复杂数据集时</a:t>
            </a:r>
            <a:endParaRPr lang="en-US" altLang="zh-CN" dirty="0"/>
          </a:p>
          <a:p>
            <a:pPr>
              <a:lnSpc>
                <a:spcPct val="150000"/>
              </a:lnSpc>
            </a:pPr>
            <a:r>
              <a:rPr lang="zh-CN" altLang="en-US" dirty="0">
                <a:solidFill>
                  <a:srgbClr val="C00000"/>
                </a:solidFill>
              </a:rPr>
              <a:t>效果好，但训练困难</a:t>
            </a:r>
            <a:endParaRPr lang="en-US" altLang="zh-CN" dirty="0">
              <a:solidFill>
                <a:schemeClr val="bg2"/>
              </a:solidFill>
            </a:endParaRPr>
          </a:p>
        </p:txBody>
      </p:sp>
      <p:sp>
        <p:nvSpPr>
          <p:cNvPr id="3" name="标题 2"/>
          <p:cNvSpPr>
            <a:spLocks noGrp="1"/>
          </p:cNvSpPr>
          <p:nvPr>
            <p:ph type="title"/>
          </p:nvPr>
        </p:nvSpPr>
        <p:spPr/>
        <p:txBody>
          <a:bodyPr/>
          <a:lstStyle/>
          <a:p>
            <a:r>
              <a:rPr lang="zh-CN" altLang="en-US" dirty="0"/>
              <a:t>课题背景</a:t>
            </a:r>
          </a:p>
        </p:txBody>
      </p:sp>
    </p:spTree>
    <p:extLst>
      <p:ext uri="{BB962C8B-B14F-4D97-AF65-F5344CB8AC3E}">
        <p14:creationId xmlns:p14="http://schemas.microsoft.com/office/powerpoint/2010/main" val="233054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normAutofit/>
          </a:bodyPr>
          <a:lstStyle/>
          <a:p>
            <a:pPr>
              <a:lnSpc>
                <a:spcPct val="150000"/>
              </a:lnSpc>
            </a:pPr>
            <a:r>
              <a:rPr lang="zh-CN" altLang="en-US" dirty="0"/>
              <a:t>生成对抗网络的收敛性</a:t>
            </a:r>
            <a:endParaRPr lang="en-US" altLang="zh-CN" dirty="0"/>
          </a:p>
          <a:p>
            <a:pPr lvl="1">
              <a:lnSpc>
                <a:spcPct val="150000"/>
              </a:lnSpc>
            </a:pPr>
            <a:r>
              <a:rPr lang="en-US" dirty="0"/>
              <a:t>Lipschitz GANs</a:t>
            </a:r>
            <a:r>
              <a:rPr lang="zh-CN" altLang="en-US" dirty="0"/>
              <a:t> </a:t>
            </a:r>
            <a:r>
              <a:rPr lang="en-US" altLang="zh-CN" dirty="0"/>
              <a:t>(ICML, 2019)</a:t>
            </a:r>
          </a:p>
          <a:p>
            <a:pPr lvl="1">
              <a:lnSpc>
                <a:spcPct val="150000"/>
              </a:lnSpc>
            </a:pPr>
            <a:r>
              <a:rPr lang="zh-CN" altLang="en-US" dirty="0"/>
              <a:t>研究了生成对抗网络的训练稳定性和收敛性问题</a:t>
            </a:r>
            <a:endParaRPr lang="en-US" altLang="zh-CN" dirty="0"/>
          </a:p>
          <a:p>
            <a:pPr>
              <a:lnSpc>
                <a:spcPct val="150000"/>
              </a:lnSpc>
            </a:pPr>
            <a:r>
              <a:rPr lang="zh-CN" altLang="en-US" dirty="0"/>
              <a:t>生成对抗网络的学习算法</a:t>
            </a:r>
            <a:endParaRPr lang="en-US" altLang="zh-CN" dirty="0"/>
          </a:p>
          <a:p>
            <a:pPr lvl="1">
              <a:lnSpc>
                <a:spcPct val="150000"/>
              </a:lnSpc>
            </a:pPr>
            <a:r>
              <a:rPr lang="en-US" altLang="zh-CN" dirty="0" err="1"/>
              <a:t>AdaShift</a:t>
            </a:r>
            <a:r>
              <a:rPr lang="zh-CN" altLang="en-US" dirty="0"/>
              <a:t> </a:t>
            </a:r>
            <a:r>
              <a:rPr lang="en-US" altLang="zh-CN" dirty="0"/>
              <a:t>(ICLR, 2019)</a:t>
            </a:r>
          </a:p>
          <a:p>
            <a:pPr lvl="1">
              <a:lnSpc>
                <a:spcPct val="150000"/>
              </a:lnSpc>
            </a:pPr>
            <a:r>
              <a:rPr lang="zh-CN" altLang="en-US" dirty="0"/>
              <a:t>研究了生成对抗网络的训练所依赖的自适应学习率算法的收敛性问题</a:t>
            </a:r>
            <a:endParaRPr lang="en-US" altLang="zh-CN" dirty="0"/>
          </a:p>
          <a:p>
            <a:pPr>
              <a:lnSpc>
                <a:spcPct val="150000"/>
              </a:lnSpc>
            </a:pPr>
            <a:r>
              <a:rPr lang="zh-CN" altLang="en-US" dirty="0"/>
              <a:t>生成对抗网络的样本质量</a:t>
            </a:r>
            <a:endParaRPr lang="en-US" altLang="zh-CN" dirty="0"/>
          </a:p>
          <a:p>
            <a:pPr lvl="1">
              <a:lnSpc>
                <a:spcPct val="150000"/>
              </a:lnSpc>
            </a:pPr>
            <a:r>
              <a:rPr lang="en-US" altLang="zh-CN" dirty="0"/>
              <a:t>AM-GAN (ICLR, 2018)</a:t>
            </a:r>
          </a:p>
          <a:p>
            <a:pPr lvl="1">
              <a:lnSpc>
                <a:spcPct val="150000"/>
              </a:lnSpc>
            </a:pPr>
            <a:r>
              <a:rPr lang="zh-CN" altLang="en-US" dirty="0"/>
              <a:t>研究了标签信息如何影响和提升生成对抗网络的生成样本的质量</a:t>
            </a:r>
            <a:endParaRPr lang="en-US" altLang="zh-CN" dirty="0"/>
          </a:p>
          <a:p>
            <a:pPr lvl="1">
              <a:lnSpc>
                <a:spcPct val="150000"/>
              </a:lnSpc>
            </a:pPr>
            <a:endParaRPr lang="en-US" altLang="zh-CN" dirty="0"/>
          </a:p>
          <a:p>
            <a:pPr lvl="1">
              <a:lnSpc>
                <a:spcPct val="150000"/>
              </a:lnSpc>
            </a:pPr>
            <a:endParaRPr lang="en-US" altLang="zh-CN" dirty="0"/>
          </a:p>
          <a:p>
            <a:pPr marL="0" indent="0">
              <a:lnSpc>
                <a:spcPct val="150000"/>
              </a:lnSpc>
              <a:buNone/>
            </a:pPr>
            <a:endParaRPr lang="en-US" altLang="zh-CN" dirty="0"/>
          </a:p>
          <a:p>
            <a:pPr marL="0" indent="0">
              <a:lnSpc>
                <a:spcPct val="150000"/>
              </a:lnSpc>
              <a:buNone/>
            </a:pPr>
            <a:endParaRPr lang="en-US" altLang="zh-CN" dirty="0"/>
          </a:p>
        </p:txBody>
      </p:sp>
      <p:sp>
        <p:nvSpPr>
          <p:cNvPr id="3" name="标题 2"/>
          <p:cNvSpPr>
            <a:spLocks noGrp="1"/>
          </p:cNvSpPr>
          <p:nvPr>
            <p:ph type="title"/>
          </p:nvPr>
        </p:nvSpPr>
        <p:spPr/>
        <p:txBody>
          <a:bodyPr/>
          <a:lstStyle/>
          <a:p>
            <a:r>
              <a:rPr lang="zh-CN" altLang="en-US" dirty="0"/>
              <a:t>主要工作</a:t>
            </a:r>
          </a:p>
        </p:txBody>
      </p:sp>
    </p:spTree>
    <p:extLst>
      <p:ext uri="{BB962C8B-B14F-4D97-AF65-F5344CB8AC3E}">
        <p14:creationId xmlns:p14="http://schemas.microsoft.com/office/powerpoint/2010/main" val="4256661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t>概况</a:t>
            </a:r>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t>生成对抗网络的收敛性</a:t>
            </a:r>
            <a:endParaRPr lang="zh-CN" altLang="en-US" sz="2400" dirty="0">
              <a:solidFill>
                <a:schemeClr val="tx1">
                  <a:lumMod val="75000"/>
                  <a:lumOff val="25000"/>
                </a:schemeClr>
              </a:solidFill>
            </a:endParaRP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t>生成对抗网络的学习算法</a:t>
            </a:r>
            <a:endParaRPr lang="zh-CN" altLang="en-US" sz="2400" dirty="0">
              <a:solidFill>
                <a:schemeClr val="tx1">
                  <a:lumMod val="75000"/>
                  <a:lumOff val="25000"/>
                </a:schemeClr>
              </a:solidFill>
            </a:endParaRP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t>生成对抗网络的</a:t>
            </a:r>
            <a:r>
              <a:rPr lang="zh-CN" altLang="en-US" sz="2400" dirty="0">
                <a:solidFill>
                  <a:schemeClr val="tx1">
                    <a:lumMod val="75000"/>
                    <a:lumOff val="25000"/>
                  </a:schemeClr>
                </a:solidFill>
              </a:rPr>
              <a:t>样本质量</a:t>
            </a: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总结</a:t>
            </a:r>
          </a:p>
        </p:txBody>
      </p:sp>
    </p:spTree>
    <p:extLst>
      <p:ext uri="{BB962C8B-B14F-4D97-AF65-F5344CB8AC3E}">
        <p14:creationId xmlns:p14="http://schemas.microsoft.com/office/powerpoint/2010/main" val="3595279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6E3FF0AE-BBCF-4EFF-BEC7-DBDD7644B07A}"/>
              </a:ext>
            </a:extLst>
          </p:cNvPr>
          <p:cNvSpPr>
            <a:spLocks noGrp="1"/>
          </p:cNvSpPr>
          <p:nvPr>
            <p:ph sz="quarter" idx="10"/>
          </p:nvPr>
        </p:nvSpPr>
        <p:spPr/>
        <p:txBody>
          <a:bodyPr>
            <a:normAutofit/>
          </a:bodyPr>
          <a:lstStyle/>
          <a:p>
            <a:pPr>
              <a:lnSpc>
                <a:spcPct val="150000"/>
              </a:lnSpc>
            </a:pPr>
            <a:r>
              <a:rPr lang="zh-CN" altLang="en-US" dirty="0"/>
              <a:t>生成对抗网络（</a:t>
            </a:r>
            <a:r>
              <a:rPr lang="en-US" altLang="zh-CN" dirty="0"/>
              <a:t>Generative Adversarial Networks; GANs</a:t>
            </a:r>
            <a:r>
              <a:rPr lang="zh-CN" altLang="en-US" dirty="0"/>
              <a:t>）</a:t>
            </a: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r>
              <a:rPr lang="zh-CN" altLang="en-US" dirty="0"/>
              <a:t>生成模型：学习给定数据的分布</a:t>
            </a:r>
            <a:endParaRPr lang="en-US" altLang="zh-CN" dirty="0"/>
          </a:p>
          <a:p>
            <a:pPr>
              <a:lnSpc>
                <a:spcPct val="150000"/>
              </a:lnSpc>
            </a:pPr>
            <a:r>
              <a:rPr lang="zh-CN" altLang="en-US" dirty="0"/>
              <a:t>优化生成分布和真实分布之间的某个距离度量函数</a:t>
            </a:r>
            <a:r>
              <a:rPr lang="zh-CN" altLang="en-US" dirty="0">
                <a:solidFill>
                  <a:schemeClr val="bg2"/>
                </a:solidFill>
              </a:rPr>
              <a:t>（由判别器辅助度量）</a:t>
            </a:r>
            <a:endParaRPr lang="en-US" altLang="zh-CN" dirty="0">
              <a:solidFill>
                <a:schemeClr val="bg2"/>
              </a:solidFill>
            </a:endParaRPr>
          </a:p>
          <a:p>
            <a:pPr>
              <a:lnSpc>
                <a:spcPct val="150000"/>
              </a:lnSpc>
            </a:pPr>
            <a:endParaRPr lang="en-US" dirty="0"/>
          </a:p>
        </p:txBody>
      </p:sp>
      <p:sp>
        <p:nvSpPr>
          <p:cNvPr id="3" name="标题 2">
            <a:extLst>
              <a:ext uri="{FF2B5EF4-FFF2-40B4-BE49-F238E27FC236}">
                <a16:creationId xmlns:a16="http://schemas.microsoft.com/office/drawing/2014/main" id="{69A28BD1-13C9-479A-81D5-642F9C0E8F72}"/>
              </a:ext>
            </a:extLst>
          </p:cNvPr>
          <p:cNvSpPr>
            <a:spLocks noGrp="1"/>
          </p:cNvSpPr>
          <p:nvPr>
            <p:ph type="title"/>
          </p:nvPr>
        </p:nvSpPr>
        <p:spPr/>
        <p:txBody>
          <a:bodyPr/>
          <a:lstStyle/>
          <a:p>
            <a:r>
              <a:rPr lang="zh-CN" altLang="en-US" dirty="0"/>
              <a:t>预备知识</a:t>
            </a:r>
            <a:endParaRPr lang="en-US" dirty="0"/>
          </a:p>
        </p:txBody>
      </p:sp>
      <p:pic>
        <p:nvPicPr>
          <p:cNvPr id="13" name="图片 12">
            <a:extLst>
              <a:ext uri="{FF2B5EF4-FFF2-40B4-BE49-F238E27FC236}">
                <a16:creationId xmlns:a16="http://schemas.microsoft.com/office/drawing/2014/main" id="{D266A895-15CB-416B-B75D-B948F108DC83}"/>
              </a:ext>
            </a:extLst>
          </p:cNvPr>
          <p:cNvPicPr>
            <a:picLocks noChangeAspect="1"/>
          </p:cNvPicPr>
          <p:nvPr/>
        </p:nvPicPr>
        <p:blipFill>
          <a:blip r:embed="rId2"/>
          <a:stretch>
            <a:fillRect/>
          </a:stretch>
        </p:blipFill>
        <p:spPr>
          <a:xfrm>
            <a:off x="729842" y="2489966"/>
            <a:ext cx="4958389" cy="2428220"/>
          </a:xfrm>
          <a:prstGeom prst="rect">
            <a:avLst/>
          </a:prstGeom>
        </p:spPr>
      </p:pic>
      <mc:AlternateContent xmlns:mc="http://schemas.openxmlformats.org/markup-compatibility/2006" xmlns:a14="http://schemas.microsoft.com/office/drawing/2010/main">
        <mc:Choice Requires="a14">
          <p:sp>
            <p:nvSpPr>
              <p:cNvPr id="6" name="内容占位符 15">
                <a:extLst>
                  <a:ext uri="{FF2B5EF4-FFF2-40B4-BE49-F238E27FC236}">
                    <a16:creationId xmlns:a16="http://schemas.microsoft.com/office/drawing/2014/main" id="{9042DB1A-3A0C-45C0-95BE-1E892CC357A1}"/>
                  </a:ext>
                </a:extLst>
              </p:cNvPr>
              <p:cNvSpPr txBox="1">
                <a:spLocks/>
              </p:cNvSpPr>
              <p:nvPr/>
            </p:nvSpPr>
            <p:spPr>
              <a:xfrm>
                <a:off x="5277600" y="2837978"/>
                <a:ext cx="3698619" cy="1677988"/>
              </a:xfrm>
              <a:prstGeom prst="rect">
                <a:avLst/>
              </a:prstGeom>
            </p:spPr>
            <p:txBody>
              <a:bodyPr>
                <a:normAutofit fontScale="85000" lnSpcReduction="10000"/>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min</m:t>
                            </m:r>
                          </m:e>
                          <m:lim>
                            <m:r>
                              <a:rPr lang="en-US" altLang="zh-CN" i="1">
                                <a:latin typeface="Cambria Math" panose="02040503050406030204" pitchFamily="18" charset="0"/>
                              </a:rPr>
                              <m:t>𝐺</m:t>
                            </m:r>
                          </m:lim>
                        </m:limLow>
                      </m:fName>
                      <m:e>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max</m:t>
                                </m:r>
                              </m:e>
                              <m:lim>
                                <m:r>
                                  <a:rPr lang="en-US" altLang="zh-CN" i="1">
                                    <a:latin typeface="Cambria Math" panose="02040503050406030204" pitchFamily="18" charset="0"/>
                                  </a:rPr>
                                  <m:t>𝐷</m:t>
                                </m:r>
                              </m:lim>
                            </m:limLow>
                          </m:fName>
                          <m:e>
                            <m:r>
                              <a:rPr lang="en-US" altLang="zh-CN" i="1">
                                <a:latin typeface="Cambria Math" panose="02040503050406030204" pitchFamily="18" charset="0"/>
                              </a:rPr>
                              <m:t>𝐿</m:t>
                            </m:r>
                            <m:r>
                              <a:rPr lang="en-US" altLang="zh-CN" i="1">
                                <a:latin typeface="Cambria Math" panose="02040503050406030204" pitchFamily="18" charset="0"/>
                              </a:rPr>
                              <m:t>(</m:t>
                            </m:r>
                            <m:r>
                              <a:rPr lang="en-US" altLang="zh-CN" i="1">
                                <a:latin typeface="Cambria Math" panose="02040503050406030204" pitchFamily="18" charset="0"/>
                              </a:rPr>
                              <m:t>𝐺</m:t>
                            </m:r>
                            <m:r>
                              <a:rPr lang="en-US" altLang="zh-CN" i="1">
                                <a:latin typeface="Cambria Math" panose="02040503050406030204" pitchFamily="18" charset="0"/>
                              </a:rPr>
                              <m:t>, </m:t>
                            </m:r>
                            <m:r>
                              <a:rPr lang="en-US" altLang="zh-CN" i="1">
                                <a:latin typeface="Cambria Math" panose="02040503050406030204" pitchFamily="18" charset="0"/>
                              </a:rPr>
                              <m:t>𝐷</m:t>
                            </m:r>
                            <m:r>
                              <a:rPr lang="en-US" altLang="zh-CN" i="1">
                                <a:latin typeface="Cambria Math" panose="02040503050406030204" pitchFamily="18" charset="0"/>
                              </a:rPr>
                              <m:t>)</m:t>
                            </m:r>
                          </m:e>
                        </m:func>
                      </m:e>
                    </m:func>
                  </m:oMath>
                </a14:m>
                <a:endParaRPr lang="en-US" altLang="zh-CN" dirty="0"/>
              </a:p>
              <a:p>
                <a:pPr lvl="1"/>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𝐷</m:t>
                        </m:r>
                      </m:e>
                      <m:sup>
                        <m:r>
                          <a:rPr lang="en-US" altLang="zh-CN" i="1">
                            <a:latin typeface="Cambria Math" panose="02040503050406030204" pitchFamily="18" charset="0"/>
                          </a:rPr>
                          <m:t>∗</m:t>
                        </m:r>
                      </m:sup>
                    </m:sSup>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argmax</m:t>
                            </m:r>
                          </m:e>
                          <m:lim>
                            <m:r>
                              <a:rPr lang="en-US" altLang="zh-CN" i="1">
                                <a:latin typeface="Cambria Math" panose="02040503050406030204" pitchFamily="18" charset="0"/>
                              </a:rPr>
                              <m:t>𝐷</m:t>
                            </m:r>
                          </m:lim>
                        </m:limLow>
                      </m:fName>
                      <m:e>
                        <m:r>
                          <a:rPr lang="en-US" altLang="zh-CN" i="1">
                            <a:latin typeface="Cambria Math" panose="02040503050406030204" pitchFamily="18" charset="0"/>
                          </a:rPr>
                          <m:t>𝐿</m:t>
                        </m:r>
                        <m:r>
                          <a:rPr lang="en-US" altLang="zh-CN" i="1">
                            <a:latin typeface="Cambria Math" panose="02040503050406030204" pitchFamily="18" charset="0"/>
                          </a:rPr>
                          <m:t>(</m:t>
                        </m:r>
                        <m:r>
                          <a:rPr lang="en-US" altLang="zh-CN" i="1">
                            <a:latin typeface="Cambria Math" panose="02040503050406030204" pitchFamily="18" charset="0"/>
                          </a:rPr>
                          <m:t>𝐺</m:t>
                        </m:r>
                        <m:r>
                          <a:rPr lang="en-US" altLang="zh-CN" i="1">
                            <a:latin typeface="Cambria Math" panose="02040503050406030204" pitchFamily="18" charset="0"/>
                          </a:rPr>
                          <m:t>, </m:t>
                        </m:r>
                        <m:r>
                          <a:rPr lang="en-US" altLang="zh-CN" i="1">
                            <a:latin typeface="Cambria Math" panose="02040503050406030204" pitchFamily="18" charset="0"/>
                          </a:rPr>
                          <m:t>𝐷</m:t>
                        </m:r>
                        <m:r>
                          <a:rPr lang="en-US" altLang="zh-CN" i="1">
                            <a:latin typeface="Cambria Math" panose="02040503050406030204" pitchFamily="18" charset="0"/>
                          </a:rPr>
                          <m:t>)</m:t>
                        </m:r>
                      </m:e>
                    </m:func>
                  </m:oMath>
                </a14:m>
                <a:endParaRPr lang="en-US" altLang="zh-CN" i="1" dirty="0">
                  <a:latin typeface="Cambria Math" panose="02040503050406030204" pitchFamily="18" charset="0"/>
                </a:endParaRPr>
              </a:p>
              <a:p>
                <a:pPr lvl="1"/>
                <a14:m>
                  <m:oMath xmlns:m="http://schemas.openxmlformats.org/officeDocument/2006/math">
                    <m:r>
                      <a:rPr lang="en-US" altLang="zh-CN" i="1">
                        <a:latin typeface="Cambria Math" panose="02040503050406030204" pitchFamily="18" charset="0"/>
                      </a:rPr>
                      <m:t>𝐿</m:t>
                    </m:r>
                    <m:r>
                      <a:rPr lang="en-US" altLang="zh-CN" i="1">
                        <a:latin typeface="Cambria Math" panose="02040503050406030204" pitchFamily="18" charset="0"/>
                      </a:rPr>
                      <m:t>(</m:t>
                    </m:r>
                    <m:r>
                      <a:rPr lang="en-US" altLang="zh-CN" i="1">
                        <a:latin typeface="Cambria Math" panose="02040503050406030204" pitchFamily="18" charset="0"/>
                      </a:rPr>
                      <m:t>𝐺</m:t>
                    </m:r>
                    <m:r>
                      <a:rPr lang="en-US" altLang="zh-CN" i="1">
                        <a:latin typeface="Cambria Math" panose="02040503050406030204" pitchFamily="18" charset="0"/>
                      </a:rPr>
                      <m:t>, </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𝐷</m:t>
                        </m:r>
                      </m:e>
                      <m:sup>
                        <m:r>
                          <a:rPr lang="en-US" altLang="zh-CN" i="1">
                            <a:solidFill>
                              <a:srgbClr val="C00000"/>
                            </a:solidFill>
                            <a:latin typeface="Cambria Math" panose="02040503050406030204" pitchFamily="18" charset="0"/>
                          </a:rPr>
                          <m:t>∗</m:t>
                        </m:r>
                      </m:sup>
                    </m:sSup>
                    <m:r>
                      <a:rPr lang="en-US" altLang="zh-CN" i="1">
                        <a:latin typeface="Cambria Math" panose="02040503050406030204" pitchFamily="18" charset="0"/>
                      </a:rPr>
                      <m:t>)</m:t>
                    </m:r>
                  </m:oMath>
                </a14:m>
                <a:r>
                  <a:rPr lang="en-US" dirty="0"/>
                  <a:t> </a:t>
                </a:r>
                <a:r>
                  <a:rPr lang="zh-CN" altLang="en-US" dirty="0"/>
                  <a:t>是某个度量函数</a:t>
                </a:r>
                <a:endParaRPr lang="en-US" dirty="0"/>
              </a:p>
            </p:txBody>
          </p:sp>
        </mc:Choice>
        <mc:Fallback xmlns="">
          <p:sp>
            <p:nvSpPr>
              <p:cNvPr id="6" name="内容占位符 15">
                <a:extLst>
                  <a:ext uri="{FF2B5EF4-FFF2-40B4-BE49-F238E27FC236}">
                    <a16:creationId xmlns:a16="http://schemas.microsoft.com/office/drawing/2014/main" id="{9042DB1A-3A0C-45C0-95BE-1E892CC357A1}"/>
                  </a:ext>
                </a:extLst>
              </p:cNvPr>
              <p:cNvSpPr txBox="1">
                <a:spLocks noRot="1" noChangeAspect="1" noMove="1" noResize="1" noEditPoints="1" noAdjustHandles="1" noChangeArrowheads="1" noChangeShapeType="1" noTextEdit="1"/>
              </p:cNvSpPr>
              <p:nvPr/>
            </p:nvSpPr>
            <p:spPr>
              <a:xfrm>
                <a:off x="5277600" y="2837978"/>
                <a:ext cx="3698619" cy="1677988"/>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41852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8B57D956-C4F6-4BFC-8287-D2A5B63A690B}"/>
              </a:ext>
            </a:extLst>
          </p:cNvPr>
          <p:cNvSpPr>
            <a:spLocks noGrp="1"/>
          </p:cNvSpPr>
          <p:nvPr>
            <p:ph sz="quarter" idx="10"/>
          </p:nvPr>
        </p:nvSpPr>
        <p:spPr/>
        <p:txBody>
          <a:bodyPr/>
          <a:lstStyle/>
          <a:p>
            <a:pPr>
              <a:lnSpc>
                <a:spcPct val="150000"/>
              </a:lnSpc>
            </a:pPr>
            <a:r>
              <a:rPr lang="zh-CN" altLang="en-US" dirty="0"/>
              <a:t>生成对抗网络训练困难</a:t>
            </a:r>
            <a:endParaRPr lang="en-US" altLang="zh-CN" dirty="0"/>
          </a:p>
          <a:p>
            <a:pPr lvl="1">
              <a:lnSpc>
                <a:spcPct val="150000"/>
              </a:lnSpc>
            </a:pPr>
            <a:r>
              <a:rPr lang="zh-CN" altLang="en-US" dirty="0"/>
              <a:t>模式坍塌（</a:t>
            </a:r>
            <a:r>
              <a:rPr lang="en-US" altLang="zh-CN" dirty="0"/>
              <a:t>mode collapse</a:t>
            </a:r>
            <a:r>
              <a:rPr lang="zh-CN" altLang="en-US" dirty="0"/>
              <a:t>）</a:t>
            </a:r>
            <a:endParaRPr lang="en-US" altLang="zh-CN" dirty="0"/>
          </a:p>
          <a:p>
            <a:pPr lvl="1">
              <a:lnSpc>
                <a:spcPct val="150000"/>
              </a:lnSpc>
            </a:pPr>
            <a:r>
              <a:rPr lang="zh-CN" altLang="en-US" dirty="0"/>
              <a:t>训练崩溃、不收敛</a:t>
            </a:r>
            <a:endParaRPr lang="en-US" altLang="zh-CN" dirty="0"/>
          </a:p>
          <a:p>
            <a:pPr lvl="1">
              <a:lnSpc>
                <a:spcPct val="150000"/>
              </a:lnSpc>
            </a:pPr>
            <a:r>
              <a:rPr lang="zh-CN" altLang="en-US" dirty="0"/>
              <a:t>对参数敏感</a:t>
            </a:r>
            <a:endParaRPr lang="en-US" altLang="zh-CN" dirty="0"/>
          </a:p>
          <a:p>
            <a:pPr lvl="1">
              <a:lnSpc>
                <a:spcPct val="150000"/>
              </a:lnSpc>
            </a:pPr>
            <a:endParaRPr lang="en-US" altLang="zh-CN" dirty="0"/>
          </a:p>
          <a:p>
            <a:pPr>
              <a:lnSpc>
                <a:spcPct val="150000"/>
              </a:lnSpc>
            </a:pPr>
            <a:r>
              <a:rPr lang="zh-CN" altLang="en-US" dirty="0"/>
              <a:t>度量函数性质的角度的解释</a:t>
            </a:r>
            <a:r>
              <a:rPr lang="zh-CN" altLang="en-US" dirty="0">
                <a:solidFill>
                  <a:schemeClr val="bg2"/>
                </a:solidFill>
              </a:rPr>
              <a:t>（</a:t>
            </a:r>
            <a:r>
              <a:rPr lang="en-US" altLang="zh-CN" dirty="0">
                <a:solidFill>
                  <a:schemeClr val="bg2"/>
                </a:solidFill>
              </a:rPr>
              <a:t>WGAN</a:t>
            </a:r>
            <a:r>
              <a:rPr lang="zh-CN" altLang="en-US" dirty="0">
                <a:solidFill>
                  <a:schemeClr val="bg2"/>
                </a:solidFill>
              </a:rPr>
              <a:t>系列工作）</a:t>
            </a:r>
            <a:endParaRPr lang="en-US" altLang="zh-CN" dirty="0">
              <a:solidFill>
                <a:schemeClr val="bg2"/>
              </a:solidFill>
            </a:endParaRPr>
          </a:p>
          <a:p>
            <a:pPr lvl="1">
              <a:lnSpc>
                <a:spcPct val="150000"/>
              </a:lnSpc>
            </a:pPr>
            <a:r>
              <a:rPr lang="zh-CN" altLang="en-US" dirty="0"/>
              <a:t>生成分布和真实分布的支撑集通常不交叠</a:t>
            </a:r>
            <a:endParaRPr lang="en-US" altLang="zh-CN" dirty="0"/>
          </a:p>
          <a:p>
            <a:pPr lvl="1">
              <a:lnSpc>
                <a:spcPct val="150000"/>
              </a:lnSpc>
            </a:pPr>
            <a:r>
              <a:rPr lang="zh-CN" altLang="en-US" dirty="0"/>
              <a:t>分布支撑集不交叠时，</a:t>
            </a:r>
            <a:r>
              <a:rPr lang="en-US" altLang="zh-CN" dirty="0"/>
              <a:t>JS</a:t>
            </a:r>
            <a:r>
              <a:rPr lang="zh-CN" altLang="en-US" dirty="0"/>
              <a:t>散度为常数，因此无法提供有效梯度</a:t>
            </a:r>
            <a:endParaRPr lang="en-US" altLang="zh-CN" dirty="0"/>
          </a:p>
          <a:p>
            <a:pPr lvl="1">
              <a:lnSpc>
                <a:spcPct val="150000"/>
              </a:lnSpc>
            </a:pPr>
            <a:endParaRPr lang="en-US" dirty="0"/>
          </a:p>
        </p:txBody>
      </p:sp>
      <p:sp>
        <p:nvSpPr>
          <p:cNvPr id="3" name="标题 2">
            <a:extLst>
              <a:ext uri="{FF2B5EF4-FFF2-40B4-BE49-F238E27FC236}">
                <a16:creationId xmlns:a16="http://schemas.microsoft.com/office/drawing/2014/main" id="{4D90D6A7-9F4C-4DC3-9569-F19382C0FD02}"/>
              </a:ext>
            </a:extLst>
          </p:cNvPr>
          <p:cNvSpPr>
            <a:spLocks noGrp="1"/>
          </p:cNvSpPr>
          <p:nvPr>
            <p:ph type="title"/>
          </p:nvPr>
        </p:nvSpPr>
        <p:spPr/>
        <p:txBody>
          <a:bodyPr/>
          <a:lstStyle/>
          <a:p>
            <a:r>
              <a:rPr lang="zh-CN" altLang="en-US" dirty="0"/>
              <a:t>研究背景</a:t>
            </a:r>
            <a:endParaRPr lang="en-US" dirty="0"/>
          </a:p>
        </p:txBody>
      </p:sp>
    </p:spTree>
    <p:extLst>
      <p:ext uri="{BB962C8B-B14F-4D97-AF65-F5344CB8AC3E}">
        <p14:creationId xmlns:p14="http://schemas.microsoft.com/office/powerpoint/2010/main" val="1270466247"/>
      </p:ext>
    </p:extLst>
  </p:cSld>
  <p:clrMapOvr>
    <a:masterClrMapping/>
  </p:clrMapOvr>
</p:sld>
</file>

<file path=ppt/theme/theme1.xml><?xml version="1.0" encoding="utf-8"?>
<a:theme xmlns:a="http://schemas.openxmlformats.org/drawingml/2006/main" name="2016-VI主题">
  <a:themeElements>
    <a:clrScheme name="VI统一色">
      <a:dk1>
        <a:srgbClr val="000000"/>
      </a:dk1>
      <a:lt1>
        <a:srgbClr val="FFFFFF"/>
      </a:lt1>
      <a:dk2>
        <a:srgbClr val="BD9F68"/>
      </a:dk2>
      <a:lt2>
        <a:srgbClr val="B5B5B6"/>
      </a:lt2>
      <a:accent1>
        <a:srgbClr val="C8161E"/>
      </a:accent1>
      <a:accent2>
        <a:srgbClr val="F08300"/>
      </a:accent2>
      <a:accent3>
        <a:srgbClr val="FDD000"/>
      </a:accent3>
      <a:accent4>
        <a:srgbClr val="338D27"/>
      </a:accent4>
      <a:accent5>
        <a:srgbClr val="0086D1"/>
      </a:accent5>
      <a:accent6>
        <a:srgbClr val="004098"/>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2400" dirty="0"/>
        </a:defPPr>
      </a:lstStyle>
    </a:txDef>
  </a:objectDefaults>
  <a:extraClrSchemeLst/>
  <a:extLst>
    <a:ext uri="{05A4C25C-085E-4340-85A3-A5531E510DB2}">
      <thm15:themeFamily xmlns:thm15="http://schemas.microsoft.com/office/thememl/2012/main" name="2016-VI主题" id="{5AE3302E-EAD3-4AF6-9B05-44D5CA6E31FB}" vid="{55D1CDEE-FEEF-4D3E-ACCF-BFCE645E4B0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Template>
  <TotalTime>3928</TotalTime>
  <Words>1832</Words>
  <Application>Microsoft Office PowerPoint</Application>
  <PresentationFormat>全屏显示(4:3)</PresentationFormat>
  <Paragraphs>406</Paragraphs>
  <Slides>49</Slides>
  <Notes>1</Notes>
  <HiddenSlides>1</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49</vt:i4>
      </vt:variant>
    </vt:vector>
  </HeadingPairs>
  <TitlesOfParts>
    <vt:vector size="56" baseType="lpstr">
      <vt:lpstr>等线</vt:lpstr>
      <vt:lpstr>等线 Light</vt:lpstr>
      <vt:lpstr>Calibri</vt:lpstr>
      <vt:lpstr>Cambria Math</vt:lpstr>
      <vt:lpstr>Arial</vt:lpstr>
      <vt:lpstr>微软雅黑</vt:lpstr>
      <vt:lpstr>2016-VI主题</vt:lpstr>
      <vt:lpstr>博士学位论文答辩</vt:lpstr>
      <vt:lpstr>生成对抗网络的理论分析与优化</vt:lpstr>
      <vt:lpstr>目录 Contents</vt:lpstr>
      <vt:lpstr>目录 Contents</vt:lpstr>
      <vt:lpstr>课题背景</vt:lpstr>
      <vt:lpstr>主要工作</vt:lpstr>
      <vt:lpstr>目录 Contents</vt:lpstr>
      <vt:lpstr>预备知识</vt:lpstr>
      <vt:lpstr>研究背景</vt:lpstr>
      <vt:lpstr>主要结论 </vt:lpstr>
      <vt:lpstr>主要结论</vt:lpstr>
      <vt:lpstr>主要结论</vt:lpstr>
      <vt:lpstr>解释</vt:lpstr>
      <vt:lpstr>主要结论 </vt:lpstr>
      <vt:lpstr>一般化的GANs的目标函数</vt:lpstr>
      <vt:lpstr>主要结论 </vt:lpstr>
      <vt:lpstr>性质解释与证明思路</vt:lpstr>
      <vt:lpstr>实验分析</vt:lpstr>
      <vt:lpstr>实验分析</vt:lpstr>
      <vt:lpstr>实验分析</vt:lpstr>
      <vt:lpstr>实验分析</vt:lpstr>
      <vt:lpstr>实验分析</vt:lpstr>
      <vt:lpstr>目录 Contents</vt:lpstr>
      <vt:lpstr>研究背景</vt:lpstr>
      <vt:lpstr>预备知识</vt:lpstr>
      <vt:lpstr>主要结论</vt:lpstr>
      <vt:lpstr>主要结论</vt:lpstr>
      <vt:lpstr>主要结论</vt:lpstr>
      <vt:lpstr>主要结论</vt:lpstr>
      <vt:lpstr>实验分析</vt:lpstr>
      <vt:lpstr>实验分析</vt:lpstr>
      <vt:lpstr>实验分析</vt:lpstr>
      <vt:lpstr>目录 Contents</vt:lpstr>
      <vt:lpstr>研究背景</vt:lpstr>
      <vt:lpstr>主要结论</vt:lpstr>
      <vt:lpstr>主要结论</vt:lpstr>
      <vt:lpstr>主要结论</vt:lpstr>
      <vt:lpstr>主要结论</vt:lpstr>
      <vt:lpstr>主要结论</vt:lpstr>
      <vt:lpstr>实验分析</vt:lpstr>
      <vt:lpstr>目录 Contents</vt:lpstr>
      <vt:lpstr>总结</vt:lpstr>
      <vt:lpstr>论文发表情况</vt:lpstr>
      <vt:lpstr>谢谢！</vt:lpstr>
      <vt:lpstr>Key Problems of GANs</vt:lpstr>
      <vt:lpstr>Key Problems of GANs</vt:lpstr>
      <vt:lpstr>Key Problems of GANs</vt:lpstr>
      <vt:lpstr>Key Problems of GANs</vt:lpstr>
      <vt:lpstr>Key Problems of GANs</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微软用户</dc:creator>
  <cp:lastModifiedBy>zhiming zhou</cp:lastModifiedBy>
  <cp:revision>304</cp:revision>
  <dcterms:created xsi:type="dcterms:W3CDTF">2016-01-21T16:32:22Z</dcterms:created>
  <dcterms:modified xsi:type="dcterms:W3CDTF">2020-05-19T06:09:25Z</dcterms:modified>
</cp:coreProperties>
</file>